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07" r:id="rId2"/>
    <p:sldId id="382" r:id="rId3"/>
    <p:sldId id="350" r:id="rId4"/>
    <p:sldId id="386" r:id="rId5"/>
    <p:sldId id="388" r:id="rId6"/>
    <p:sldId id="387" r:id="rId7"/>
    <p:sldId id="389" r:id="rId8"/>
    <p:sldId id="359" r:id="rId9"/>
    <p:sldId id="391" r:id="rId10"/>
    <p:sldId id="390" r:id="rId11"/>
    <p:sldId id="392" r:id="rId12"/>
    <p:sldId id="393" r:id="rId13"/>
    <p:sldId id="394" r:id="rId14"/>
    <p:sldId id="380" r:id="rId15"/>
    <p:sldId id="397" r:id="rId16"/>
    <p:sldId id="398" r:id="rId17"/>
    <p:sldId id="399" r:id="rId18"/>
    <p:sldId id="400" r:id="rId19"/>
    <p:sldId id="401" r:id="rId20"/>
    <p:sldId id="402" r:id="rId21"/>
    <p:sldId id="395" r:id="rId22"/>
    <p:sldId id="354" r:id="rId23"/>
    <p:sldId id="352" r:id="rId24"/>
    <p:sldId id="343" r:id="rId25"/>
    <p:sldId id="378" r:id="rId26"/>
    <p:sldId id="377" r:id="rId27"/>
    <p:sldId id="340" r:id="rId28"/>
    <p:sldId id="310" r:id="rId29"/>
    <p:sldId id="327" r:id="rId30"/>
    <p:sldId id="345" r:id="rId31"/>
    <p:sldId id="325" r:id="rId32"/>
    <p:sldId id="376" r:id="rId33"/>
    <p:sldId id="396" r:id="rId34"/>
    <p:sldId id="328" r:id="rId35"/>
    <p:sldId id="385" r:id="rId36"/>
    <p:sldId id="369" r:id="rId37"/>
    <p:sldId id="370" r:id="rId38"/>
    <p:sldId id="335" r:id="rId39"/>
    <p:sldId id="316" r:id="rId40"/>
    <p:sldId id="323" r:id="rId41"/>
    <p:sldId id="365" r:id="rId42"/>
    <p:sldId id="368" r:id="rId43"/>
    <p:sldId id="344" r:id="rId44"/>
    <p:sldId id="313" r:id="rId45"/>
    <p:sldId id="384" r:id="rId46"/>
    <p:sldId id="38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2" d="100"/>
          <a:sy n="112" d="100"/>
        </p:scale>
        <p:origin x="18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海外の空港では実用化済み</a:t>
            </a:r>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11</a:t>
            </a:fld>
            <a:endParaRPr kumimoji="1" lang="ja-JP" altLang="en-US"/>
          </a:p>
        </p:txBody>
      </p:sp>
    </p:spTree>
    <p:extLst>
      <p:ext uri="{BB962C8B-B14F-4D97-AF65-F5344CB8AC3E}">
        <p14:creationId xmlns:p14="http://schemas.microsoft.com/office/powerpoint/2010/main" val="301419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28</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30</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2019/1/25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0.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896532"/>
            <a:ext cx="9144000" cy="944563"/>
          </a:xfrm>
        </p:spPr>
        <p:txBody>
          <a:bodyPr>
            <a:noAutofit/>
          </a:bodyPr>
          <a:lstStyle/>
          <a:p>
            <a:r>
              <a:rPr lang="ja-JP" altLang="en-US" sz="2400" dirty="0" smtClean="0"/>
              <a:t>広域センサネットワークを用いたトラッキングサービスにおける</a:t>
            </a:r>
            <a:r>
              <a:rPr lang="en-US" altLang="ja-JP" sz="2400" dirty="0"/>
              <a:t/>
            </a:r>
            <a:br>
              <a:rPr lang="en-US" altLang="ja-JP" sz="2400" dirty="0"/>
            </a:br>
            <a:r>
              <a:rPr lang="ja-JP" altLang="en-US" sz="2400" dirty="0" smtClean="0"/>
              <a:t>サービスに不要なプライバシデータ流出比の定量評価</a:t>
            </a:r>
            <a:endParaRPr kumimoji="1" lang="ja-JP" altLang="en-US" sz="24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lang="en-US" altLang="ja-JP" dirty="0" smtClean="0"/>
              <a:t>2</a:t>
            </a:r>
            <a:r>
              <a:rPr lang="en-US" altLang="ja-JP" dirty="0"/>
              <a:t>8</a:t>
            </a:r>
            <a:r>
              <a:rPr kumimoji="1" lang="ja-JP" altLang="en-US" dirty="0" smtClean="0"/>
              <a:t>日</a:t>
            </a:r>
            <a:endParaRPr kumimoji="1" lang="en-US" altLang="ja-JP" dirty="0" smtClean="0"/>
          </a:p>
          <a:p>
            <a:r>
              <a:rPr lang="ja-JP" altLang="en-US" dirty="0"/>
              <a:t>卒業研究発表会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grpSp>
        <p:nvGrpSpPr>
          <p:cNvPr id="38" name="グループ化 37"/>
          <p:cNvGrpSpPr/>
          <p:nvPr/>
        </p:nvGrpSpPr>
        <p:grpSpPr>
          <a:xfrm>
            <a:off x="3134605" y="4344080"/>
            <a:ext cx="6007743" cy="1624807"/>
            <a:chOff x="4673939" y="4711950"/>
            <a:chExt cx="3421971" cy="1624807"/>
          </a:xfrm>
        </p:grpSpPr>
        <p:sp>
          <p:nvSpPr>
            <p:cNvPr id="39"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4746605" y="5125682"/>
              <a:ext cx="3349305" cy="830997"/>
            </a:xfrm>
            <a:prstGeom prst="rect">
              <a:avLst/>
            </a:prstGeom>
            <a:noFill/>
          </p:spPr>
          <p:txBody>
            <a:bodyPr wrap="square" rtlCol="0">
              <a:spAutoFit/>
            </a:bodyPr>
            <a:lstStyle/>
            <a:p>
              <a:pPr algn="ctr"/>
              <a:r>
                <a:rPr lang="ja-JP" altLang="en-US" sz="2400" dirty="0" smtClean="0">
                  <a:solidFill>
                    <a:srgbClr val="0070C0"/>
                  </a:solidFill>
                </a:rPr>
                <a:t>非サービス利用者のセンシング量</a:t>
              </a:r>
              <a:r>
                <a:rPr lang="ja-JP" altLang="en-US" sz="2400" dirty="0" smtClean="0"/>
                <a:t>を</a:t>
              </a:r>
              <a:r>
                <a:rPr lang="en-US" altLang="ja-JP" sz="2400" dirty="0" smtClean="0"/>
                <a:t/>
              </a:r>
              <a:br>
                <a:rPr lang="en-US" altLang="ja-JP" sz="2400" dirty="0" smtClean="0"/>
              </a:br>
              <a:r>
                <a:rPr lang="ja-JP" altLang="en-US" sz="2400" dirty="0" smtClean="0"/>
                <a:t>必要最小限にしたい！</a:t>
              </a:r>
              <a:endParaRPr kumimoji="1" lang="ja-JP" altLang="en-US" sz="2400" dirty="0"/>
            </a:p>
          </p:txBody>
        </p:sp>
      </p:grpSp>
    </p:spTree>
    <p:extLst>
      <p:ext uri="{BB962C8B-B14F-4D97-AF65-F5344CB8AC3E}">
        <p14:creationId xmlns:p14="http://schemas.microsoft.com/office/powerpoint/2010/main" val="1112058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4">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5156655" cy="830997"/>
          </a:xfrm>
          <a:prstGeom prst="rect">
            <a:avLst/>
          </a:prstGeom>
          <a:noFill/>
        </p:spPr>
        <p:txBody>
          <a:bodyPr wrap="square" rtlCol="0">
            <a:spAutoFit/>
          </a:bodyPr>
          <a:lstStyle/>
          <a:p>
            <a:pPr algn="ctr"/>
            <a:r>
              <a:rPr kumimoji="1" lang="ja-JP" altLang="en-US" sz="2400" dirty="0" smtClean="0"/>
              <a:t>現在一般的に使われている</a:t>
            </a:r>
            <a:r>
              <a:rPr kumimoji="1" lang="en-US" altLang="ja-JP" sz="2400" dirty="0" smtClean="0"/>
              <a:t/>
            </a:r>
            <a:br>
              <a:rPr kumimoji="1" lang="en-US" altLang="ja-JP" sz="2400" dirty="0" smtClean="0"/>
            </a:br>
            <a:r>
              <a:rPr kumimoji="1" lang="ja-JP" altLang="en-US" sz="2400" dirty="0" smtClean="0"/>
              <a:t>クラウド型のサービスモデル</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直線矢印コネクタ 78"/>
          <p:cNvCxnSpPr>
            <a:stCxn id="78" idx="0"/>
            <a:endCxn id="46" idx="2"/>
          </p:cNvCxnSpPr>
          <p:nvPr/>
        </p:nvCxnSpPr>
        <p:spPr>
          <a:xfrm flipV="1">
            <a:off x="3940080" y="2848092"/>
            <a:ext cx="432041" cy="18648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82"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直線矢印コネクタ 82"/>
          <p:cNvCxnSpPr>
            <a:stCxn id="82" idx="0"/>
          </p:cNvCxnSpPr>
          <p:nvPr/>
        </p:nvCxnSpPr>
        <p:spPr>
          <a:xfrm flipH="1" flipV="1">
            <a:off x="4529803" y="2831458"/>
            <a:ext cx="710580" cy="1881447"/>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2050" name="Picture 2" descr="町のライン素材（木あり）"/>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線矢印コネクタ 86"/>
          <p:cNvCxnSpPr>
            <a:stCxn id="86" idx="0"/>
          </p:cNvCxnSpPr>
          <p:nvPr/>
        </p:nvCxnSpPr>
        <p:spPr>
          <a:xfrm flipH="1" flipV="1">
            <a:off x="4736453" y="2841966"/>
            <a:ext cx="1834716"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09"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472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既存研究</a:t>
            </a:r>
            <a:endParaRPr kumimoji="1" lang="ja-JP" altLang="en-US" dirty="0"/>
          </a:p>
        </p:txBody>
      </p:sp>
      <p:sp>
        <p:nvSpPr>
          <p:cNvPr id="42"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cxnSp>
        <p:nvCxnSpPr>
          <p:cNvPr id="43" name="直線コネクタ 42"/>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44" name="グループ化 43"/>
          <p:cNvGrpSpPr/>
          <p:nvPr/>
        </p:nvGrpSpPr>
        <p:grpSpPr>
          <a:xfrm>
            <a:off x="3356699" y="1628825"/>
            <a:ext cx="2030844" cy="1219267"/>
            <a:chOff x="5712354" y="2150072"/>
            <a:chExt cx="4050771" cy="2431980"/>
          </a:xfrm>
        </p:grpSpPr>
        <p:pic>
          <p:nvPicPr>
            <p:cNvPr id="45"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直線矢印コネクタ 47"/>
          <p:cNvCxnSpPr>
            <a:stCxn id="47"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52" name="直線コネクタ 51"/>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sp>
        <p:nvSpPr>
          <p:cNvPr id="60" name="テキスト ボックス 59"/>
          <p:cNvSpPr txBox="1"/>
          <p:nvPr/>
        </p:nvSpPr>
        <p:spPr>
          <a:xfrm>
            <a:off x="64561" y="843061"/>
            <a:ext cx="7987239" cy="830997"/>
          </a:xfrm>
          <a:prstGeom prst="rect">
            <a:avLst/>
          </a:prstGeom>
          <a:noFill/>
        </p:spPr>
        <p:txBody>
          <a:bodyPr wrap="square" rtlCol="0">
            <a:spAutoFit/>
          </a:bodyPr>
          <a:lstStyle/>
          <a:p>
            <a:pPr algn="ctr"/>
            <a:r>
              <a:rPr kumimoji="1" lang="ja-JP" altLang="en-US" sz="2400" dirty="0" smtClean="0"/>
              <a:t>提案アーキテクチャ</a:t>
            </a:r>
            <a:endParaRPr kumimoji="1" lang="en-US" altLang="ja-JP" sz="2400" dirty="0" smtClean="0"/>
          </a:p>
          <a:p>
            <a:pPr algn="ctr"/>
            <a:r>
              <a:rPr lang="ja-JP" altLang="en-US" sz="2400" dirty="0"/>
              <a:t>「地産地消型</a:t>
            </a:r>
            <a:r>
              <a:rPr lang="ja-JP" altLang="en-US" sz="2400" dirty="0" smtClean="0"/>
              <a:t>ネットワークアーキテクチャ</a:t>
            </a:r>
            <a:r>
              <a:rPr lang="en-US" altLang="ja-JP" sz="2400" dirty="0" smtClean="0"/>
              <a:t>(LPLC</a:t>
            </a:r>
            <a:r>
              <a:rPr lang="ja-JP" altLang="en-US" sz="2400" dirty="0" smtClean="0"/>
              <a:t>モデル</a:t>
            </a:r>
            <a:r>
              <a:rPr lang="en-US" altLang="ja-JP" sz="2400" dirty="0" smtClean="0"/>
              <a:t>)</a:t>
            </a:r>
            <a:r>
              <a:rPr lang="ja-JP" altLang="en-US" sz="2400" dirty="0" smtClean="0"/>
              <a:t>」</a:t>
            </a:r>
            <a:endParaRPr kumimoji="1" lang="ja-JP" altLang="en-US" sz="2400" dirty="0"/>
          </a:p>
        </p:txBody>
      </p:sp>
      <p:pic>
        <p:nvPicPr>
          <p:cNvPr id="61"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直線矢印コネクタ 74"/>
          <p:cNvCxnSpPr>
            <a:stCxn id="74"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7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4" descr="歩く男性会社員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歩く女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i-Fi無線ルー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スマートフォン・スマホ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5527568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1151466"/>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3694355820"/>
              </p:ext>
            </p:extLst>
          </p:nvPr>
        </p:nvGraphicFramePr>
        <p:xfrm>
          <a:off x="515351" y="2536461"/>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Tree>
    <p:extLst>
      <p:ext uri="{BB962C8B-B14F-4D97-AF65-F5344CB8AC3E}">
        <p14:creationId xmlns:p14="http://schemas.microsoft.com/office/powerpoint/2010/main" val="41757320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sp>
        <p:nvSpPr>
          <p:cNvPr id="8" name="テキスト ボックス 7"/>
          <p:cNvSpPr txBox="1"/>
          <p:nvPr/>
        </p:nvSpPr>
        <p:spPr>
          <a:xfrm>
            <a:off x="863600" y="972000"/>
            <a:ext cx="7391401" cy="1384995"/>
          </a:xfrm>
          <a:prstGeom prst="rect">
            <a:avLst/>
          </a:prstGeom>
          <a:noFill/>
        </p:spPr>
        <p:txBody>
          <a:bodyPr wrap="square" rtlCol="0">
            <a:spAutoFit/>
          </a:bodyPr>
          <a:lstStyle/>
          <a:p>
            <a:r>
              <a:rPr kumimoji="1" lang="en-US" altLang="ja-JP" sz="2800" dirty="0" smtClean="0"/>
              <a:t>LPLC</a:t>
            </a:r>
            <a:r>
              <a:rPr kumimoji="1" lang="ja-JP" altLang="en-US" sz="2800" dirty="0" smtClean="0"/>
              <a:t>モデルについて</a:t>
            </a:r>
            <a:r>
              <a:rPr kumimoji="1" lang="en-US" altLang="ja-JP" sz="2800" dirty="0" smtClean="0"/>
              <a:t/>
            </a:r>
            <a:br>
              <a:rPr kumimoji="1" lang="en-US" altLang="ja-JP" sz="2800" dirty="0" smtClean="0"/>
            </a:br>
            <a:r>
              <a:rPr kumimoji="1" lang="ja-JP" altLang="en-US" sz="2800" dirty="0" smtClean="0">
                <a:solidFill>
                  <a:srgbClr val="0070C0"/>
                </a:solidFill>
              </a:rPr>
              <a:t>定性評価</a:t>
            </a:r>
            <a:r>
              <a:rPr kumimoji="1" lang="ja-JP" altLang="en-US" sz="2800" dirty="0" smtClean="0"/>
              <a:t>から有効であるとわかっていた</a:t>
            </a:r>
            <a:r>
              <a:rPr lang="ja-JP" altLang="en-US" sz="2800" dirty="0" smtClean="0"/>
              <a:t>が</a:t>
            </a:r>
            <a:endParaRPr lang="en-US" altLang="ja-JP" sz="2800" dirty="0" smtClean="0"/>
          </a:p>
          <a:p>
            <a:r>
              <a:rPr kumimoji="1" lang="ja-JP" altLang="en-US" sz="2800" dirty="0" smtClean="0">
                <a:solidFill>
                  <a:srgbClr val="FF0000"/>
                </a:solidFill>
              </a:rPr>
              <a:t>定量評価</a:t>
            </a:r>
            <a:r>
              <a:rPr lang="ja-JP" altLang="en-US" sz="2800" dirty="0" smtClean="0"/>
              <a:t>には至っていなかった</a:t>
            </a:r>
            <a:endParaRPr kumimoji="1" lang="ja-JP" altLang="en-US" sz="2800" dirty="0"/>
          </a:p>
        </p:txBody>
      </p:sp>
      <p:graphicFrame>
        <p:nvGraphicFramePr>
          <p:cNvPr id="10" name="表 9"/>
          <p:cNvGraphicFramePr>
            <a:graphicFrameLocks noGrp="1"/>
          </p:cNvGraphicFramePr>
          <p:nvPr>
            <p:extLst>
              <p:ext uri="{D42A27DB-BD31-4B8C-83A1-F6EECF244321}">
                <p14:modId xmlns:p14="http://schemas.microsoft.com/office/powerpoint/2010/main" val="1273776711"/>
              </p:ext>
            </p:extLst>
          </p:nvPr>
        </p:nvGraphicFramePr>
        <p:xfrm>
          <a:off x="515351" y="2356995"/>
          <a:ext cx="7844955" cy="1601542"/>
        </p:xfrm>
        <a:graphic>
          <a:graphicData uri="http://schemas.openxmlformats.org/drawingml/2006/table">
            <a:tbl>
              <a:tblPr/>
              <a:tblGrid>
                <a:gridCol w="2539135">
                  <a:extLst>
                    <a:ext uri="{9D8B030D-6E8A-4147-A177-3AD203B41FA5}">
                      <a16:colId xmlns:a16="http://schemas.microsoft.com/office/drawing/2014/main" val="3933394759"/>
                    </a:ext>
                  </a:extLst>
                </a:gridCol>
                <a:gridCol w="1845503">
                  <a:extLst>
                    <a:ext uri="{9D8B030D-6E8A-4147-A177-3AD203B41FA5}">
                      <a16:colId xmlns:a16="http://schemas.microsoft.com/office/drawing/2014/main" val="2244594169"/>
                    </a:ext>
                  </a:extLst>
                </a:gridCol>
                <a:gridCol w="1845503">
                  <a:extLst>
                    <a:ext uri="{9D8B030D-6E8A-4147-A177-3AD203B41FA5}">
                      <a16:colId xmlns:a16="http://schemas.microsoft.com/office/drawing/2014/main" val="108495943"/>
                    </a:ext>
                  </a:extLst>
                </a:gridCol>
                <a:gridCol w="1614814">
                  <a:extLst>
                    <a:ext uri="{9D8B030D-6E8A-4147-A177-3AD203B41FA5}">
                      <a16:colId xmlns:a16="http://schemas.microsoft.com/office/drawing/2014/main" val="2781141005"/>
                    </a:ext>
                  </a:extLst>
                </a:gridCol>
              </a:tblGrid>
              <a:tr h="384110">
                <a:tc>
                  <a:txBody>
                    <a:bodyPr/>
                    <a:lstStyle/>
                    <a:p>
                      <a:pPr algn="ctr">
                        <a:lnSpc>
                          <a:spcPts val="900"/>
                        </a:lnSpc>
                        <a:spcAft>
                          <a:spcPts val="0"/>
                        </a:spcAft>
                      </a:pPr>
                      <a:r>
                        <a:rPr lang="en-US" sz="1600" kern="100" dirty="0">
                          <a:effectLst/>
                          <a:latin typeface="Meiryo UI" panose="020B0604030504040204" pitchFamily="50" charset="-128"/>
                          <a:ea typeface="Meiryo UI" panose="020B0604030504040204" pitchFamily="50" charset="-128"/>
                          <a:cs typeface="Times New Roman" panose="02020603050405020304" pitchFamily="18" charset="0"/>
                        </a:rPr>
                        <a:t> </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effectLst/>
                          <a:latin typeface="Meiryo UI" panose="020B0604030504040204" pitchFamily="50" charset="-128"/>
                          <a:ea typeface="Meiryo UI" panose="020B0604030504040204" pitchFamily="50" charset="-128"/>
                          <a:cs typeface="Times New Roman" panose="02020603050405020304" pitchFamily="18" charset="0"/>
                        </a:rPr>
                        <a:t>提案モデル</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クラウドモデル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a:effectLst/>
                          <a:latin typeface="Meiryo UI" panose="020B0604030504040204" pitchFamily="50" charset="-128"/>
                          <a:ea typeface="Meiryo UI" panose="020B0604030504040204" pitchFamily="50" charset="-128"/>
                          <a:cs typeface="Times New Roman" panose="02020603050405020304" pitchFamily="18" charset="0"/>
                        </a:rPr>
                        <a:t>エッジモデル</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373754"/>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無関係なデータの流出性</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000"/>
                        </a:lnSpc>
                        <a:spcAft>
                          <a:spcPts val="0"/>
                        </a:spcAft>
                        <a:tabLst>
                          <a:tab pos="325755" algn="l"/>
                        </a:tabLst>
                      </a:pPr>
                      <a:r>
                        <a:rPr lang="ja-JP" sz="1600" kern="100" dirty="0">
                          <a:solidFill>
                            <a:srgbClr val="FF0000"/>
                          </a:solidFill>
                          <a:effectLst/>
                          <a:latin typeface="Meiryo UI" panose="020B0604030504040204" pitchFamily="50" charset="-128"/>
                          <a:ea typeface="Meiryo UI" panose="020B0604030504040204" pitchFamily="50" charset="-128"/>
                        </a:rPr>
                        <a:t>小</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2006969"/>
                  </a:ext>
                </a:extLst>
              </a:tr>
              <a:tr h="384110">
                <a:tc>
                  <a:txBody>
                    <a:bodyPr/>
                    <a:lstStyle/>
                    <a:p>
                      <a:pPr algn="just">
                        <a:lnSpc>
                          <a:spcPts val="900"/>
                        </a:lnSpc>
                        <a:spcAft>
                          <a:spcPts val="0"/>
                        </a:spcAft>
                      </a:pPr>
                      <a:r>
                        <a:rPr lang="ja-JP" sz="1600" b="1" kern="100" dirty="0">
                          <a:effectLst/>
                          <a:latin typeface="Meiryo UI" panose="020B0604030504040204" pitchFamily="50" charset="-128"/>
                          <a:ea typeface="Meiryo UI" panose="020B0604030504040204" pitchFamily="50" charset="-128"/>
                          <a:cs typeface="Times New Roman" panose="02020603050405020304" pitchFamily="18" charset="0"/>
                        </a:rPr>
                        <a:t>フィルタデータ</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の</a:t>
                      </a:r>
                      <a:r>
                        <a:rPr lang="ja-JP" altLang="en-US"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拡散</a:t>
                      </a:r>
                      <a:r>
                        <a:rPr lang="ja-JP" sz="1600" b="1" kern="100" dirty="0" smtClean="0">
                          <a:effectLst/>
                          <a:latin typeface="Meiryo UI" panose="020B0604030504040204" pitchFamily="50" charset="-128"/>
                          <a:ea typeface="Meiryo UI" panose="020B0604030504040204" pitchFamily="50" charset="-128"/>
                          <a:cs typeface="Times New Roman" panose="02020603050405020304" pitchFamily="18" charset="0"/>
                        </a:rPr>
                        <a:t>性</a:t>
                      </a:r>
                      <a:endParaRPr lang="ja-JP" sz="2700" kern="100" dirty="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小</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大</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1174205"/>
                  </a:ext>
                </a:extLst>
              </a:tr>
              <a:tr h="416661">
                <a:tc>
                  <a:txBody>
                    <a:bodyPr/>
                    <a:lstStyle/>
                    <a:p>
                      <a:pPr algn="just">
                        <a:lnSpc>
                          <a:spcPts val="900"/>
                        </a:lnSpc>
                        <a:spcAft>
                          <a:spcPts val="0"/>
                        </a:spcAft>
                      </a:pPr>
                      <a:r>
                        <a:rPr lang="ja-JP" sz="1600" b="1" kern="100">
                          <a:effectLst/>
                          <a:latin typeface="Meiryo UI" panose="020B0604030504040204" pitchFamily="50" charset="-128"/>
                          <a:ea typeface="Meiryo UI" panose="020B0604030504040204" pitchFamily="50" charset="-128"/>
                          <a:cs typeface="Times New Roman" panose="02020603050405020304" pitchFamily="18" charset="0"/>
                        </a:rPr>
                        <a:t>データ保存の地域リスク</a:t>
                      </a:r>
                      <a:endParaRPr lang="ja-JP" sz="2700" kern="100">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900"/>
                        </a:lnSpc>
                        <a:spcAft>
                          <a:spcPts val="0"/>
                        </a:spcAft>
                      </a:pPr>
                      <a:r>
                        <a:rPr lang="ja-JP" sz="1600" b="1"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rPr>
                        <a:t>影響なし</a:t>
                      </a:r>
                      <a:endParaRPr lang="ja-JP" sz="2700" kern="100" dirty="0">
                        <a:solidFill>
                          <a:srgbClr val="FF0000"/>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900"/>
                        </a:lnSpc>
                        <a:spcAft>
                          <a:spcPts val="0"/>
                        </a:spcAft>
                      </a:pPr>
                      <a:r>
                        <a:rPr lang="ja-JP" sz="16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rPr>
                        <a:t>影響あり</a:t>
                      </a:r>
                      <a:endParaRPr lang="ja-JP" sz="2700" kern="100" dirty="0">
                        <a:solidFill>
                          <a:srgbClr val="0000CC"/>
                        </a:solidFill>
                        <a:effectLst/>
                        <a:latin typeface="Meiryo UI" panose="020B0604030504040204" pitchFamily="50" charset="-128"/>
                        <a:ea typeface="Meiryo UI" panose="020B0604030504040204" pitchFamily="50" charset="-128"/>
                        <a:cs typeface="Times New Roman" panose="02020603050405020304" pitchFamily="18" charset="0"/>
                      </a:endParaRPr>
                    </a:p>
                  </a:txBody>
                  <a:tcPr marL="161131" marR="161131" marT="45572" marB="45572"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000"/>
                        </a:lnSpc>
                        <a:spcAft>
                          <a:spcPts val="0"/>
                        </a:spcAft>
                        <a:tabLst>
                          <a:tab pos="325755" algn="l"/>
                        </a:tabLst>
                      </a:pPr>
                      <a:r>
                        <a:rPr lang="ja-JP" sz="1600" b="1" kern="100" dirty="0">
                          <a:solidFill>
                            <a:srgbClr val="FF0000"/>
                          </a:solidFill>
                          <a:effectLst/>
                          <a:latin typeface="Meiryo UI" panose="020B0604030504040204" pitchFamily="50" charset="-128"/>
                          <a:ea typeface="Meiryo UI" panose="020B0604030504040204" pitchFamily="50" charset="-128"/>
                        </a:rPr>
                        <a:t>影響なし</a:t>
                      </a:r>
                      <a:endParaRPr lang="ja-JP" sz="2000" kern="100" dirty="0">
                        <a:solidFill>
                          <a:srgbClr val="FF0000"/>
                        </a:solidFill>
                        <a:effectLst/>
                        <a:latin typeface="Meiryo UI" panose="020B0604030504040204" pitchFamily="50" charset="-128"/>
                        <a:ea typeface="Meiryo UI" panose="020B0604030504040204" pitchFamily="50" charset="-128"/>
                      </a:endParaRPr>
                    </a:p>
                  </a:txBody>
                  <a:tcPr marL="161131" marR="161131" marT="45572" marB="45572" anchor="ctr" anchorCtr="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1689701"/>
                  </a:ext>
                </a:extLst>
              </a:tr>
            </a:tbl>
          </a:graphicData>
        </a:graphic>
      </p:graphicFrame>
      <p:sp>
        <p:nvSpPr>
          <p:cNvPr id="12" name="下矢印 11"/>
          <p:cNvSpPr/>
          <p:nvPr/>
        </p:nvSpPr>
        <p:spPr>
          <a:xfrm>
            <a:off x="4207934" y="4105515"/>
            <a:ext cx="728133" cy="61806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3" name="円/楕円 12"/>
          <p:cNvSpPr/>
          <p:nvPr/>
        </p:nvSpPr>
        <p:spPr>
          <a:xfrm>
            <a:off x="1426633" y="4769810"/>
            <a:ext cx="6290733" cy="1549400"/>
          </a:xfrm>
          <a:prstGeom prst="ellipse">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dirty="0" smtClean="0"/>
              <a:t>LPLC</a:t>
            </a:r>
            <a:r>
              <a:rPr kumimoji="1" lang="ja-JP" altLang="en-US" sz="2800" dirty="0" smtClean="0"/>
              <a:t>モデルの能力を</a:t>
            </a:r>
            <a:r>
              <a:rPr kumimoji="1" lang="en-US" altLang="ja-JP" sz="2800" dirty="0" smtClean="0"/>
              <a:t/>
            </a:r>
            <a:br>
              <a:rPr kumimoji="1" lang="en-US" altLang="ja-JP" sz="2800" dirty="0" smtClean="0"/>
            </a:br>
            <a:r>
              <a:rPr kumimoji="1" lang="ja-JP" altLang="en-US" sz="3600" dirty="0" smtClean="0">
                <a:solidFill>
                  <a:srgbClr val="FF0000"/>
                </a:solidFill>
              </a:rPr>
              <a:t>数字</a:t>
            </a:r>
            <a:r>
              <a:rPr kumimoji="1" lang="ja-JP" altLang="en-US" sz="2800" dirty="0" smtClean="0"/>
              <a:t>で評価する</a:t>
            </a:r>
            <a:endParaRPr kumimoji="1" lang="ja-JP" altLang="en-US" sz="2800" dirty="0"/>
          </a:p>
        </p:txBody>
      </p:sp>
      <p:sp>
        <p:nvSpPr>
          <p:cNvPr id="14" name="テキスト ボックス 13"/>
          <p:cNvSpPr txBox="1"/>
          <p:nvPr/>
        </p:nvSpPr>
        <p:spPr>
          <a:xfrm>
            <a:off x="1172633" y="4832798"/>
            <a:ext cx="1761066" cy="369332"/>
          </a:xfrm>
          <a:prstGeom prst="rect">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t>本研究の目的</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a:xfrm>
            <a:off x="1135207" y="2376690"/>
            <a:ext cx="7011272"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7" name="テキスト ボックス 26"/>
          <p:cNvSpPr txBox="1"/>
          <p:nvPr/>
        </p:nvSpPr>
        <p:spPr>
          <a:xfrm>
            <a:off x="535623" y="980108"/>
            <a:ext cx="8210443" cy="1200329"/>
          </a:xfrm>
          <a:prstGeom prst="rect">
            <a:avLst/>
          </a:prstGeom>
          <a:noFill/>
        </p:spPr>
        <p:txBody>
          <a:bodyPr wrap="square" rtlCol="0">
            <a:spAutoFit/>
          </a:bodyPr>
          <a:lstStyle/>
          <a:p>
            <a:r>
              <a:rPr lang="en-US" altLang="ja-JP" sz="2400" dirty="0"/>
              <a:t>G</a:t>
            </a:r>
            <a:r>
              <a:rPr lang="ja-JP" altLang="en-US" sz="2400" dirty="0"/>
              <a:t>空間情報センターの公表して</a:t>
            </a:r>
            <a:r>
              <a:rPr lang="ja-JP" altLang="en-US" sz="2400" dirty="0" smtClean="0"/>
              <a:t>いる</a:t>
            </a:r>
            <a:r>
              <a:rPr lang="en-US" altLang="ja-JP" sz="2400" dirty="0" smtClean="0"/>
              <a:t/>
            </a:r>
            <a:br>
              <a:rPr lang="en-US" altLang="ja-JP" sz="2400" dirty="0" smtClean="0"/>
            </a:br>
            <a:r>
              <a:rPr lang="ja-JP" altLang="en-US" sz="2400" dirty="0" smtClean="0"/>
              <a:t>松江駅</a:t>
            </a:r>
            <a:r>
              <a:rPr lang="ja-JP" altLang="en-US" sz="2400" dirty="0"/>
              <a:t>構内人流センサデータ（西日本旅客鉄道株式会社</a:t>
            </a:r>
            <a:r>
              <a:rPr lang="ja-JP" altLang="en-US" sz="2400" dirty="0" smtClean="0"/>
              <a:t>）</a:t>
            </a:r>
            <a:endParaRPr lang="en-US" altLang="ja-JP" sz="2400" dirty="0" smtClean="0"/>
          </a:p>
          <a:p>
            <a:r>
              <a:rPr lang="ja-JP" altLang="en-US" sz="2400" dirty="0" smtClean="0"/>
              <a:t>を使用</a:t>
            </a:r>
            <a:endParaRPr kumimoji="1" lang="ja-JP" altLang="en-US" sz="2400" dirty="0"/>
          </a:p>
        </p:txBody>
      </p:sp>
      <p:sp>
        <p:nvSpPr>
          <p:cNvPr id="6" name="テキスト ボックス 5"/>
          <p:cNvSpPr txBox="1"/>
          <p:nvPr/>
        </p:nvSpPr>
        <p:spPr>
          <a:xfrm>
            <a:off x="1861661" y="2904067"/>
            <a:ext cx="5558365" cy="523220"/>
          </a:xfrm>
          <a:prstGeom prst="rect">
            <a:avLst/>
          </a:prstGeom>
          <a:noFill/>
        </p:spPr>
        <p:txBody>
          <a:bodyPr wrap="square" rtlCol="0">
            <a:spAutoFit/>
          </a:bodyPr>
          <a:lstStyle/>
          <a:p>
            <a:r>
              <a:rPr lang="ja-JP" altLang="en-US" sz="2800" dirty="0" smtClean="0"/>
              <a:t>松江駅</a:t>
            </a:r>
            <a:r>
              <a:rPr lang="ja-JP" altLang="en-US" sz="2800" dirty="0"/>
              <a:t>構内登校者見守り</a:t>
            </a:r>
            <a:r>
              <a:rPr lang="ja-JP" altLang="en-US" sz="2800" dirty="0" smtClean="0"/>
              <a:t>サービス</a:t>
            </a:r>
            <a:endParaRPr lang="ja-JP" altLang="en-US" sz="2800" dirty="0"/>
          </a:p>
        </p:txBody>
      </p:sp>
      <p:sp>
        <p:nvSpPr>
          <p:cNvPr id="36" name="テキスト ボックス 35"/>
          <p:cNvSpPr txBox="1"/>
          <p:nvPr/>
        </p:nvSpPr>
        <p:spPr>
          <a:xfrm>
            <a:off x="535623" y="4406707"/>
            <a:ext cx="4832243" cy="461665"/>
          </a:xfrm>
          <a:prstGeom prst="rect">
            <a:avLst/>
          </a:prstGeom>
          <a:noFill/>
        </p:spPr>
        <p:txBody>
          <a:bodyPr wrap="square" rtlCol="0">
            <a:spAutoFit/>
          </a:bodyPr>
          <a:lstStyle/>
          <a:p>
            <a:r>
              <a:rPr lang="ja-JP" altLang="en-US" sz="2400" dirty="0" smtClean="0"/>
              <a:t>を設定，シミュレータ</a:t>
            </a:r>
            <a:r>
              <a:rPr lang="ja-JP" altLang="en-US" sz="2400" dirty="0" smtClean="0"/>
              <a:t>を作成した．</a:t>
            </a:r>
            <a:endParaRPr lang="ja-JP" altLang="en-US" sz="2400" dirty="0"/>
          </a:p>
        </p:txBody>
      </p:sp>
    </p:spTree>
    <p:extLst>
      <p:ext uri="{BB962C8B-B14F-4D97-AF65-F5344CB8AC3E}">
        <p14:creationId xmlns:p14="http://schemas.microsoft.com/office/powerpoint/2010/main" val="976986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21" name="テキスト ボックス 20"/>
          <p:cNvSpPr txBox="1"/>
          <p:nvPr/>
        </p:nvSpPr>
        <p:spPr>
          <a:xfrm>
            <a:off x="2191040" y="1336235"/>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sp>
        <p:nvSpPr>
          <p:cNvPr id="26" name="テキスト ボックス 25"/>
          <p:cNvSpPr txBox="1"/>
          <p:nvPr/>
        </p:nvSpPr>
        <p:spPr>
          <a:xfrm>
            <a:off x="2191039" y="5501426"/>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30" name="円/楕円 29"/>
          <p:cNvSpPr/>
          <p:nvPr/>
        </p:nvSpPr>
        <p:spPr>
          <a:xfrm>
            <a:off x="218009" y="1120824"/>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280492"/>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45" name="図 44"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1039" y="1887923"/>
            <a:ext cx="5597895" cy="3122012"/>
          </a:xfrm>
          <a:prstGeom prst="rect">
            <a:avLst/>
          </a:prstGeom>
          <a:noFill/>
          <a:ln>
            <a:noFill/>
          </a:ln>
        </p:spPr>
      </p:pic>
    </p:spTree>
    <p:extLst>
      <p:ext uri="{BB962C8B-B14F-4D97-AF65-F5344CB8AC3E}">
        <p14:creationId xmlns:p14="http://schemas.microsoft.com/office/powerpoint/2010/main" val="8031631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シミュレーション設計</a:t>
            </a:r>
            <a:endParaRPr kumimoji="1" lang="ja-JP" altLang="en-US" dirty="0"/>
          </a:p>
        </p:txBody>
      </p:sp>
      <p:sp>
        <p:nvSpPr>
          <p:cNvPr id="5" name="テキスト ボックス 4"/>
          <p:cNvSpPr txBox="1"/>
          <p:nvPr/>
        </p:nvSpPr>
        <p:spPr>
          <a:xfrm>
            <a:off x="1022730" y="787941"/>
            <a:ext cx="6863969" cy="1384995"/>
          </a:xfrm>
          <a:prstGeom prst="rect">
            <a:avLst/>
          </a:prstGeom>
          <a:noFill/>
        </p:spPr>
        <p:txBody>
          <a:bodyPr wrap="square" rtlCol="0">
            <a:spAutoFit/>
          </a:bodyPr>
          <a:lstStyle/>
          <a:p>
            <a:pPr marL="457200" indent="-457200">
              <a:buFont typeface="Arial" panose="020B0604020202020204" pitchFamily="34" charset="0"/>
              <a:buChar char="•"/>
            </a:pPr>
            <a:r>
              <a:rPr lang="ja-JP" altLang="ja-JP" sz="2800" dirty="0"/>
              <a:t>ルータアクセス可能</a:t>
            </a:r>
            <a:r>
              <a:rPr lang="ja-JP" altLang="ja-JP" sz="2800" dirty="0" smtClean="0"/>
              <a:t>距離</a:t>
            </a:r>
            <a:endParaRPr lang="en-US" altLang="ja-JP" sz="2800" dirty="0"/>
          </a:p>
          <a:p>
            <a:pPr marL="457200" indent="-457200">
              <a:buFont typeface="Arial" panose="020B0604020202020204" pitchFamily="34" charset="0"/>
              <a:buChar char="•"/>
            </a:pPr>
            <a:r>
              <a:rPr lang="ja-JP" altLang="ja-JP" sz="2800" dirty="0" smtClean="0"/>
              <a:t>対象者数</a:t>
            </a:r>
            <a:r>
              <a:rPr lang="en-US" altLang="ja-JP" sz="2800" dirty="0" smtClean="0"/>
              <a:t/>
            </a:r>
            <a:br>
              <a:rPr lang="en-US" altLang="ja-JP" sz="2800" dirty="0" smtClean="0"/>
            </a:br>
            <a:r>
              <a:rPr lang="ja-JP" altLang="en-US" sz="2800" dirty="0" smtClean="0"/>
              <a:t>を</a:t>
            </a:r>
            <a:r>
              <a:rPr lang="ja-JP" altLang="ja-JP" sz="2800" dirty="0" smtClean="0"/>
              <a:t>変化させ</a:t>
            </a:r>
            <a:r>
              <a:rPr lang="ja-JP" altLang="en-US" sz="2800" dirty="0" smtClean="0"/>
              <a:t>、</a:t>
            </a:r>
            <a:r>
              <a:rPr lang="en-US" altLang="ja-JP" sz="2800" dirty="0" smtClean="0"/>
              <a:t>NPD</a:t>
            </a:r>
            <a:r>
              <a:rPr lang="ja-JP" altLang="en-US" sz="2800" dirty="0" smtClean="0"/>
              <a:t>流出比を算出した．</a:t>
            </a:r>
            <a:endParaRPr kumimoji="1" lang="ja-JP" altLang="en-US" sz="2800" dirty="0"/>
          </a:p>
        </p:txBody>
      </p:sp>
      <p:grpSp>
        <p:nvGrpSpPr>
          <p:cNvPr id="32" name="グループ化 31"/>
          <p:cNvGrpSpPr/>
          <p:nvPr/>
        </p:nvGrpSpPr>
        <p:grpSpPr>
          <a:xfrm>
            <a:off x="853906" y="2330324"/>
            <a:ext cx="6969294" cy="3905645"/>
            <a:chOff x="-85894" y="1628825"/>
            <a:chExt cx="8916030" cy="4996611"/>
          </a:xfrm>
        </p:grpSpPr>
        <p:sp>
          <p:nvSpPr>
            <p:cNvPr id="6" name="楕円 16"/>
            <p:cNvSpPr/>
            <p:nvPr/>
          </p:nvSpPr>
          <p:spPr>
            <a:xfrm>
              <a:off x="4278216" y="1638964"/>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1400" dirty="0" smtClean="0">
                  <a:ln w="0"/>
                  <a:solidFill>
                    <a:schemeClr val="tx1"/>
                  </a:solidFill>
                  <a:effectLst>
                    <a:outerShdw blurRad="38100" dist="19050" dir="2700000" algn="tl" rotWithShape="0">
                      <a:schemeClr val="dk1">
                        <a:alpha val="40000"/>
                      </a:schemeClr>
                    </a:outerShdw>
                  </a:effectLst>
                </a:rPr>
                <a:t>画像処理</a:t>
              </a:r>
              <a:r>
                <a:rPr kumimoji="1" lang="en-US" altLang="ja-JP" sz="1400" dirty="0" smtClean="0">
                  <a:ln w="0"/>
                  <a:solidFill>
                    <a:schemeClr val="tx1"/>
                  </a:solidFill>
                  <a:effectLst>
                    <a:outerShdw blurRad="38100" dist="19050" dir="2700000" algn="tl" rotWithShape="0">
                      <a:schemeClr val="dk1">
                        <a:alpha val="40000"/>
                      </a:schemeClr>
                    </a:outerShdw>
                  </a:effectLst>
                </a:rPr>
                <a:t>(</a:t>
              </a:r>
              <a:r>
                <a:rPr kumimoji="1" lang="ja-JP" altLang="en-US" sz="1400" dirty="0" smtClean="0">
                  <a:ln w="0"/>
                  <a:solidFill>
                    <a:schemeClr val="tx1"/>
                  </a:solidFill>
                  <a:effectLst>
                    <a:outerShdw blurRad="38100" dist="19050" dir="2700000" algn="tl" rotWithShape="0">
                      <a:schemeClr val="dk1">
                        <a:alpha val="40000"/>
                      </a:schemeClr>
                    </a:outerShdw>
                  </a:effectLst>
                </a:rPr>
                <a:t>顔認識</a:t>
              </a:r>
              <a:r>
                <a:rPr kumimoji="1" lang="en-US" altLang="ja-JP" sz="1400" dirty="0" smtClean="0">
                  <a:ln w="0"/>
                  <a:solidFill>
                    <a:schemeClr val="tx1"/>
                  </a:solidFill>
                  <a:effectLst>
                    <a:outerShdw blurRad="38100" dist="19050" dir="2700000" algn="tl" rotWithShape="0">
                      <a:schemeClr val="dk1">
                        <a:alpha val="40000"/>
                      </a:schemeClr>
                    </a:outerShdw>
                  </a:effectLst>
                </a:rPr>
                <a:t>)</a:t>
              </a:r>
              <a:br>
                <a:rPr kumimoji="1" lang="en-US" altLang="ja-JP" sz="1400" dirty="0" smtClean="0">
                  <a:ln w="0"/>
                  <a:solidFill>
                    <a:schemeClr val="tx1"/>
                  </a:solidFill>
                  <a:effectLst>
                    <a:outerShdw blurRad="38100" dist="19050" dir="2700000" algn="tl" rotWithShape="0">
                      <a:schemeClr val="dk1">
                        <a:alpha val="40000"/>
                      </a:schemeClr>
                    </a:outerShdw>
                  </a:effectLst>
                </a:rPr>
              </a:br>
              <a:r>
                <a:rPr kumimoji="1" lang="ja-JP" altLang="en-US" sz="14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1400" dirty="0">
                <a:ln w="0"/>
                <a:solidFill>
                  <a:schemeClr val="tx1"/>
                </a:solidFill>
                <a:effectLst>
                  <a:outerShdw blurRad="38100" dist="19050" dir="2700000" algn="tl" rotWithShape="0">
                    <a:schemeClr val="dk1">
                      <a:alpha val="40000"/>
                    </a:schemeClr>
                  </a:outerShdw>
                </a:effectLst>
              </a:endParaRPr>
            </a:p>
          </p:txBody>
        </p:sp>
        <p:cxnSp>
          <p:nvCxnSpPr>
            <p:cNvPr id="7" name="直線コネクタ 6"/>
            <p:cNvCxnSpPr/>
            <p:nvPr/>
          </p:nvCxnSpPr>
          <p:spPr>
            <a:xfrm>
              <a:off x="1585733" y="2814824"/>
              <a:ext cx="5069711" cy="0"/>
            </a:xfrm>
            <a:prstGeom prst="line">
              <a:avLst/>
            </a:prstGeom>
          </p:spPr>
          <p:style>
            <a:lnRef idx="1">
              <a:schemeClr val="dk1"/>
            </a:lnRef>
            <a:fillRef idx="0">
              <a:schemeClr val="dk1"/>
            </a:fillRef>
            <a:effectRef idx="0">
              <a:schemeClr val="dk1"/>
            </a:effectRef>
            <a:fontRef idx="minor">
              <a:schemeClr val="tx1"/>
            </a:fontRef>
          </p:style>
        </p:cxnSp>
        <p:grpSp>
          <p:nvGrpSpPr>
            <p:cNvPr id="8" name="グループ化 7"/>
            <p:cNvGrpSpPr/>
            <p:nvPr/>
          </p:nvGrpSpPr>
          <p:grpSpPr>
            <a:xfrm>
              <a:off x="3356699" y="1628825"/>
              <a:ext cx="2030844" cy="1219267"/>
              <a:chOff x="5712354" y="2150072"/>
              <a:chExt cx="4050771" cy="2431980"/>
            </a:xfrm>
          </p:grpSpPr>
          <p:pic>
            <p:nvPicPr>
              <p:cNvPr id="9"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550"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11"/>
            <p:cNvCxnSpPr>
              <a:stCxn id="11" idx="0"/>
            </p:cNvCxnSpPr>
            <p:nvPr/>
          </p:nvCxnSpPr>
          <p:spPr>
            <a:xfrm flipV="1">
              <a:off x="1335142" y="2841966"/>
              <a:ext cx="2236753" cy="1870939"/>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13" name="直線コネクタ 12"/>
            <p:cNvCxnSpPr/>
            <p:nvPr/>
          </p:nvCxnSpPr>
          <p:spPr>
            <a:xfrm>
              <a:off x="700779" y="5305098"/>
              <a:ext cx="7049367" cy="0"/>
            </a:xfrm>
            <a:prstGeom prst="line">
              <a:avLst/>
            </a:prstGeom>
          </p:spPr>
          <p:style>
            <a:lnRef idx="1">
              <a:schemeClr val="dk1"/>
            </a:lnRef>
            <a:fillRef idx="0">
              <a:schemeClr val="dk1"/>
            </a:fillRef>
            <a:effectRef idx="0">
              <a:schemeClr val="dk1"/>
            </a:effectRef>
            <a:fontRef idx="minor">
              <a:schemeClr val="tx1"/>
            </a:fontRef>
          </p:style>
        </p:cxnSp>
        <p:pic>
          <p:nvPicPr>
            <p:cNvPr id="14" name="Picture 2" descr="スマホの地図アプリを見ている人のイラスト（女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854" y="214479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旅行に行く学生のイラスト（学ラン・男性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2370" y="2009698"/>
              <a:ext cx="330530" cy="6092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2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矢印コネクタ 16"/>
            <p:cNvCxnSpPr>
              <a:stCxn id="16" idx="0"/>
            </p:cNvCxnSpPr>
            <p:nvPr/>
          </p:nvCxnSpPr>
          <p:spPr>
            <a:xfrm flipV="1">
              <a:off x="2665880" y="2814824"/>
              <a:ext cx="1345366" cy="1898081"/>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pic>
          <p:nvPicPr>
            <p:cNvPr id="18"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9488"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9791"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町のライン素材（木あり）"/>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94" y="5897292"/>
              <a:ext cx="8916030" cy="7281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0577" y="4712905"/>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旅行に行く学生のイラスト（学ラン・男性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14361" y="5396109"/>
              <a:ext cx="639157" cy="11781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歩く男性会社員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8331" y="5438439"/>
              <a:ext cx="982838" cy="982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歩く女性会社員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1380" y="5498341"/>
              <a:ext cx="922936" cy="92293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1482"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16827"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9541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41984"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i-Fi無線ルーター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42939" y="4619226"/>
              <a:ext cx="699093" cy="699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スマートフォン・スマホのイラスト"/>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90522" y="5806281"/>
              <a:ext cx="432051" cy="432051"/>
            </a:xfrm>
            <a:prstGeom prst="rect">
              <a:avLst/>
            </a:prstGeom>
            <a:noFill/>
            <a:extLst>
              <a:ext uri="{909E8E84-426E-40DD-AFC4-6F175D3DCCD1}">
                <a14:hiddenFill xmlns:a14="http://schemas.microsoft.com/office/drawing/2010/main">
                  <a:solidFill>
                    <a:srgbClr val="FFFFFF"/>
                  </a:solidFill>
                </a14:hiddenFill>
              </a:ext>
            </a:extLst>
          </p:spPr>
        </p:pic>
        <p:sp>
          <p:nvSpPr>
            <p:cNvPr id="31" name="円/楕円 30"/>
            <p:cNvSpPr/>
            <p:nvPr/>
          </p:nvSpPr>
          <p:spPr>
            <a:xfrm>
              <a:off x="450503" y="4267765"/>
              <a:ext cx="3255164" cy="2357671"/>
            </a:xfrm>
            <a:prstGeom prst="ellipse">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sp>
        <p:nvSpPr>
          <p:cNvPr id="33" name="テキスト ボックス 32"/>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6982547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
        <p:nvSpPr>
          <p:cNvPr id="3" name="Rectangle 2"/>
          <p:cNvSpPr>
            <a:spLocks noChangeArrowheads="1"/>
          </p:cNvSpPr>
          <p:nvPr/>
        </p:nvSpPr>
        <p:spPr bwMode="auto">
          <a:xfrm>
            <a:off x="-1" y="0"/>
            <a:ext cx="189533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ja-JP" altLang="en-US"/>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15" y="915448"/>
            <a:ext cx="8703770" cy="4064000"/>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2881" y="5106955"/>
            <a:ext cx="7951519" cy="1200329"/>
          </a:xfrm>
          <a:prstGeom prst="rect">
            <a:avLst/>
          </a:prstGeom>
          <a:noFill/>
        </p:spPr>
        <p:txBody>
          <a:bodyPr wrap="square" rtlCol="0">
            <a:spAutoFit/>
          </a:bodyPr>
          <a:lstStyle/>
          <a:p>
            <a:pPr>
              <a:buClr>
                <a:schemeClr val="tx1"/>
              </a:buClr>
            </a:pPr>
            <a:r>
              <a:rPr lang="en-US" altLang="ja-JP" sz="2400" dirty="0" smtClean="0">
                <a:solidFill>
                  <a:srgbClr val="0070C0"/>
                </a:solidFill>
              </a:rPr>
              <a:t>NPD</a:t>
            </a:r>
            <a:r>
              <a:rPr lang="ja-JP" altLang="en-US" sz="2400" dirty="0" smtClean="0">
                <a:solidFill>
                  <a:srgbClr val="0070C0"/>
                </a:solidFill>
              </a:rPr>
              <a:t>流出比</a:t>
            </a:r>
            <a:r>
              <a:rPr lang="ja-JP" altLang="en-US" sz="2400" dirty="0" smtClean="0"/>
              <a:t>が小さいほどプライバシ保護能力が高い．</a:t>
            </a:r>
            <a:r>
              <a:rPr lang="en-US" altLang="ja-JP" sz="2400" dirty="0" smtClean="0"/>
              <a:t/>
            </a:r>
            <a:br>
              <a:rPr lang="en-US" altLang="ja-JP" sz="2400" dirty="0" smtClean="0"/>
            </a:b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はクラウドモデルより</a:t>
            </a:r>
            <a:r>
              <a:rPr lang="ja-JP" altLang="en-US" sz="2400" dirty="0" smtClean="0">
                <a:solidFill>
                  <a:srgbClr val="FF0000"/>
                </a:solidFill>
              </a:rPr>
              <a:t>プライバシ保護能力に</a:t>
            </a:r>
            <a:endParaRPr lang="en-US" altLang="ja-JP" sz="2400" dirty="0" smtClean="0">
              <a:solidFill>
                <a:srgbClr val="FF0000"/>
              </a:solidFill>
            </a:endParaRPr>
          </a:p>
          <a:p>
            <a:pPr>
              <a:buClr>
                <a:schemeClr val="tx1"/>
              </a:buClr>
            </a:pPr>
            <a:r>
              <a:rPr lang="ja-JP" altLang="en-US" sz="2400" dirty="0" smtClean="0">
                <a:solidFill>
                  <a:srgbClr val="FF0000"/>
                </a:solidFill>
              </a:rPr>
              <a:t>優れている</a:t>
            </a:r>
            <a:endParaRPr lang="en-US" altLang="ja-JP" sz="2400" dirty="0" smtClean="0">
              <a:solidFill>
                <a:srgbClr val="FF0000"/>
              </a:solidFill>
            </a:endParaRPr>
          </a:p>
        </p:txBody>
      </p:sp>
      <p:sp>
        <p:nvSpPr>
          <p:cNvPr id="12" name="テキスト ボックス 11"/>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11594534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a:t>
            </a:r>
            <a:r>
              <a:rPr lang="ja-JP" altLang="en-US" sz="2400" dirty="0" smtClean="0"/>
              <a:t>，</a:t>
            </a:r>
            <a:r>
              <a:rPr lang="ja-JP" altLang="en-US" sz="2400" dirty="0" smtClean="0">
                <a:solidFill>
                  <a:srgbClr val="0070C0"/>
                </a:solidFill>
              </a:rPr>
              <a:t>クラウドモデル</a:t>
            </a:r>
            <a:r>
              <a:rPr lang="ja-JP" altLang="en-US" sz="2400" dirty="0" smtClean="0"/>
              <a:t>と</a:t>
            </a:r>
            <a:r>
              <a:rPr lang="en-US" altLang="ja-JP" sz="2400" dirty="0" smtClean="0">
                <a:solidFill>
                  <a:srgbClr val="FF0000"/>
                </a:solidFill>
              </a:rPr>
              <a:t>LPL</a:t>
            </a:r>
            <a:r>
              <a:rPr lang="en-US" altLang="ja-JP" sz="2400" dirty="0">
                <a:solidFill>
                  <a:srgbClr val="FF0000"/>
                </a:solidFill>
              </a:rPr>
              <a:t>C</a:t>
            </a:r>
            <a:r>
              <a:rPr lang="ja-JP" altLang="en-US" sz="2400" dirty="0" smtClean="0">
                <a:solidFill>
                  <a:srgbClr val="FF0000"/>
                </a:solidFill>
              </a:rPr>
              <a:t>モデル</a:t>
            </a:r>
            <a:r>
              <a:rPr lang="ja-JP" altLang="en-US" sz="2400" dirty="0" smtClean="0"/>
              <a:t>の</a:t>
            </a:r>
            <a:r>
              <a:rPr lang="en-US" altLang="ja-JP" sz="2400" dirty="0" smtClean="0"/>
              <a:t>NPD</a:t>
            </a:r>
            <a:r>
              <a:rPr lang="ja-JP" altLang="en-US" sz="2400" dirty="0" smtClean="0"/>
              <a:t>流出比</a:t>
            </a:r>
            <a:r>
              <a:rPr lang="ja-JP" altLang="en-US" sz="2400" dirty="0"/>
              <a:t>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en-US" altLang="ja-JP" sz="2400" dirty="0" smtClean="0">
                <a:solidFill>
                  <a:srgbClr val="FF0000"/>
                </a:solidFill>
              </a:rPr>
              <a:t>LPLC</a:t>
            </a:r>
            <a:r>
              <a:rPr lang="ja-JP" altLang="en-US" sz="2400" dirty="0" smtClean="0">
                <a:solidFill>
                  <a:srgbClr val="FF0000"/>
                </a:solidFill>
              </a:rPr>
              <a:t>モデル</a:t>
            </a:r>
            <a:r>
              <a:rPr lang="ja-JP" altLang="en-US" sz="2400" dirty="0" smtClean="0"/>
              <a:t>のプライバシ保護能力</a:t>
            </a:r>
            <a:r>
              <a:rPr lang="ja-JP" altLang="en-US" sz="2400" dirty="0" smtClean="0"/>
              <a:t>は</a:t>
            </a:r>
            <a:r>
              <a:rPr lang="ja-JP" altLang="en-US" sz="2400" dirty="0" smtClean="0">
                <a:solidFill>
                  <a:srgbClr val="0070C0"/>
                </a:solidFill>
              </a:rPr>
              <a:t>クラウドモデル</a:t>
            </a:r>
            <a:r>
              <a:rPr lang="ja-JP" altLang="en-US" sz="2400" dirty="0" smtClean="0"/>
              <a:t>よりも</a:t>
            </a:r>
            <a:r>
              <a:rPr lang="ja-JP" altLang="en-US" sz="2400" dirty="0" smtClean="0">
                <a:solidFill>
                  <a:srgbClr val="FF0000"/>
                </a:solidFill>
              </a:rPr>
              <a:t>優れて</a:t>
            </a:r>
            <a:r>
              <a:rPr lang="ja-JP" altLang="en-US" sz="2400" dirty="0" smtClean="0">
                <a:solidFill>
                  <a:srgbClr val="FF0000"/>
                </a:solidFill>
              </a:rPr>
              <a:t>いた</a:t>
            </a:r>
            <a:r>
              <a:rPr lang="ja-JP" altLang="en-US" sz="2400" dirty="0" smtClean="0"/>
              <a:t>．</a:t>
            </a:r>
            <a:endParaRPr lang="ja-JP" altLang="en-US" sz="2400" dirty="0"/>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a:t>
            </a:r>
            <a:r>
              <a:rPr lang="ja-JP" altLang="en-US" sz="2400" dirty="0" smtClean="0"/>
              <a:t>は多人数見守りでの</a:t>
            </a:r>
            <a:r>
              <a:rPr lang="en-US" altLang="ja-JP" sz="2400" dirty="0" smtClean="0"/>
              <a:t>NPD</a:t>
            </a:r>
            <a:r>
              <a:rPr lang="ja-JP" altLang="en-US" sz="2400" dirty="0" smtClean="0"/>
              <a:t>流出比の削減，</a:t>
            </a:r>
            <a:r>
              <a:rPr lang="en-US" altLang="ja-JP" sz="2400" dirty="0" smtClean="0"/>
              <a:t>LPLC</a:t>
            </a:r>
            <a:r>
              <a:rPr lang="ja-JP" altLang="en-US" sz="2400" dirty="0" smtClean="0"/>
              <a:t>モデルの実証実験を行う．</a:t>
            </a:r>
            <a:endParaRPr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420129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既存研究</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シミュレーション結果</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2940422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4289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27" name="テキスト ボックス 26"/>
          <p:cNvSpPr txBox="1"/>
          <p:nvPr/>
        </p:nvSpPr>
        <p:spPr>
          <a:xfrm>
            <a:off x="2460219" y="1297811"/>
            <a:ext cx="6472002" cy="461665"/>
          </a:xfrm>
          <a:prstGeom prst="rect">
            <a:avLst/>
          </a:prstGeom>
          <a:noFill/>
        </p:spPr>
        <p:txBody>
          <a:bodyPr wrap="square" rtlCol="0">
            <a:spAutoFit/>
          </a:bodyPr>
          <a:lstStyle/>
          <a:p>
            <a:r>
              <a:rPr lang="ja-JP" altLang="en-US" sz="2400" dirty="0"/>
              <a:t>・・・</a:t>
            </a:r>
            <a:r>
              <a:rPr kumimoji="1" lang="ja-JP" altLang="en-US" sz="2400" dirty="0" smtClean="0"/>
              <a:t>様々な機器がインターネットに繋がる</a:t>
            </a:r>
            <a:endParaRPr kumimoji="1" lang="ja-JP" altLang="en-US" sz="2400" dirty="0"/>
          </a:p>
        </p:txBody>
      </p:sp>
      <p:grpSp>
        <p:nvGrpSpPr>
          <p:cNvPr id="5" name="グループ化 4"/>
          <p:cNvGrpSpPr/>
          <p:nvPr/>
        </p:nvGrpSpPr>
        <p:grpSpPr>
          <a:xfrm>
            <a:off x="417059" y="1868207"/>
            <a:ext cx="3531068" cy="3531068"/>
            <a:chOff x="634832" y="2540726"/>
            <a:chExt cx="3531068" cy="3531068"/>
          </a:xfrm>
        </p:grpSpPr>
        <p:pic>
          <p:nvPicPr>
            <p:cNvPr id="29"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線コネクタ 34"/>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6" name="Picture 4"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エアコン・クーラー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descr="車のキャラクターのイラスト（赤）"/>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ドーム形の防犯カメラ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監視カメラ・防犯カメラ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52"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3" name="テキスト ボックス 52"/>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grpSp>
      <p:sp>
        <p:nvSpPr>
          <p:cNvPr id="61" name="テキスト ボックス 60"/>
          <p:cNvSpPr txBox="1"/>
          <p:nvPr/>
        </p:nvSpPr>
        <p:spPr>
          <a:xfrm>
            <a:off x="528699" y="5484928"/>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grpSp>
        <p:nvGrpSpPr>
          <p:cNvPr id="56" name="グループ化 55"/>
          <p:cNvGrpSpPr/>
          <p:nvPr/>
        </p:nvGrpSpPr>
        <p:grpSpPr>
          <a:xfrm>
            <a:off x="5441651" y="1881975"/>
            <a:ext cx="1943778" cy="1577559"/>
            <a:chOff x="5177546" y="3122693"/>
            <a:chExt cx="2709174" cy="2198748"/>
          </a:xfrm>
        </p:grpSpPr>
        <p:pic>
          <p:nvPicPr>
            <p:cNvPr id="58" name="図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7546" y="3122693"/>
              <a:ext cx="2051097" cy="1564258"/>
            </a:xfrm>
            <a:prstGeom prst="rect">
              <a:avLst/>
            </a:prstGeom>
          </p:spPr>
        </p:pic>
        <p:pic>
          <p:nvPicPr>
            <p:cNvPr id="59" name="図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90283" y="3917986"/>
              <a:ext cx="1396437" cy="1403455"/>
            </a:xfrm>
            <a:prstGeom prst="rect">
              <a:avLst/>
            </a:prstGeom>
          </p:spPr>
        </p:pic>
      </p:grpSp>
      <p:pic>
        <p:nvPicPr>
          <p:cNvPr id="1028" name="Picture 4" descr="プリンター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2395" y="2436520"/>
            <a:ext cx="1274878" cy="975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きれいなトイレ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05476" y="4026789"/>
            <a:ext cx="1596588" cy="14120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ワイパーのイラスト"/>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29487" y="3892566"/>
            <a:ext cx="1503763" cy="1503763"/>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292639" y="5485466"/>
            <a:ext cx="1665277" cy="461665"/>
          </a:xfrm>
          <a:prstGeom prst="rect">
            <a:avLst/>
          </a:prstGeom>
          <a:noFill/>
        </p:spPr>
        <p:txBody>
          <a:bodyPr wrap="square" rtlCol="0">
            <a:spAutoFit/>
          </a:bodyPr>
          <a:lstStyle/>
          <a:p>
            <a:r>
              <a:rPr kumimoji="1" lang="ja-JP" altLang="en-US" sz="2400" dirty="0" smtClean="0"/>
              <a:t>体調管理</a:t>
            </a:r>
            <a:endParaRPr kumimoji="1" lang="ja-JP" altLang="en-US" sz="2400" dirty="0"/>
          </a:p>
        </p:txBody>
      </p:sp>
      <p:sp>
        <p:nvSpPr>
          <p:cNvPr id="8" name="楕円 7"/>
          <p:cNvSpPr/>
          <p:nvPr/>
        </p:nvSpPr>
        <p:spPr>
          <a:xfrm>
            <a:off x="4656311" y="1821031"/>
            <a:ext cx="3042302" cy="1886476"/>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6" name="テキスト ボックス 35"/>
          <p:cNvSpPr txBox="1"/>
          <p:nvPr/>
        </p:nvSpPr>
        <p:spPr>
          <a:xfrm>
            <a:off x="6434125" y="5484927"/>
            <a:ext cx="1452574" cy="461665"/>
          </a:xfrm>
          <a:prstGeom prst="rect">
            <a:avLst/>
          </a:prstGeom>
          <a:noFill/>
        </p:spPr>
        <p:txBody>
          <a:bodyPr wrap="square" rtlCol="0">
            <a:spAutoFit/>
          </a:bodyPr>
          <a:lstStyle/>
          <a:p>
            <a:r>
              <a:rPr kumimoji="1" lang="ja-JP" altLang="en-US" sz="2400" dirty="0" smtClean="0"/>
              <a:t>天気予報</a:t>
            </a:r>
            <a:endParaRPr kumimoji="1" lang="ja-JP" altLang="en-US" sz="2400" dirty="0"/>
          </a:p>
        </p:txBody>
      </p:sp>
      <p:sp>
        <p:nvSpPr>
          <p:cNvPr id="37" name="楕円 36"/>
          <p:cNvSpPr/>
          <p:nvPr/>
        </p:nvSpPr>
        <p:spPr>
          <a:xfrm>
            <a:off x="4004643" y="3768452"/>
            <a:ext cx="1959033" cy="2538344"/>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8" name="楕円 37"/>
          <p:cNvSpPr/>
          <p:nvPr/>
        </p:nvSpPr>
        <p:spPr>
          <a:xfrm>
            <a:off x="6131999" y="3768451"/>
            <a:ext cx="1959033" cy="2538345"/>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7616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クラウドモデルよりも</a:t>
            </a:r>
            <a:r>
              <a:rPr lang="en-US" altLang="ja-JP" sz="2400" dirty="0"/>
              <a:t>LPLC</a:t>
            </a:r>
            <a:r>
              <a:rPr lang="ja-JP" altLang="en-US" sz="2400" dirty="0"/>
              <a:t>モデルの方がプライバシ保護能力に長けている</a:t>
            </a:r>
            <a:endParaRPr kumimoji="1" lang="ja-JP" altLang="en-US" sz="2400" dirty="0"/>
          </a:p>
        </p:txBody>
      </p:sp>
      <p:sp>
        <p:nvSpPr>
          <p:cNvPr id="4" name="テキスト ボックス 3"/>
          <p:cNvSpPr txBox="1"/>
          <p:nvPr/>
        </p:nvSpPr>
        <p:spPr>
          <a:xfrm>
            <a:off x="642111" y="2748155"/>
            <a:ext cx="8247889"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t>ルータアクセス可能距離がセンサ有効範囲より短いと見守りサービスとして不十分．しかし長すぎると</a:t>
            </a:r>
            <a:r>
              <a:rPr lang="en-US" altLang="ja-JP" sz="2400" dirty="0" smtClean="0"/>
              <a:t>NPD</a:t>
            </a:r>
            <a:r>
              <a:rPr lang="ja-JP" altLang="en-US" sz="2400" dirty="0" smtClean="0"/>
              <a:t>センシングの原因になる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対象者数が少ないときの</a:t>
            </a:r>
            <a:r>
              <a:rPr lang="en-US" altLang="ja-JP" sz="2400" dirty="0" smtClean="0"/>
              <a:t>LPLC</a:t>
            </a:r>
            <a:r>
              <a:rPr lang="ja-JP" altLang="en-US" sz="2400" dirty="0" smtClean="0"/>
              <a:t>モデルのプライバシ保護能力は特に優れている．</a:t>
            </a:r>
            <a:endParaRPr kumimoji="1" lang="ja-JP" altLang="en-US" sz="2400" dirty="0"/>
          </a:p>
        </p:txBody>
      </p:sp>
      <p:sp>
        <p:nvSpPr>
          <p:cNvPr id="6" name="テキスト ボックス 5"/>
          <p:cNvSpPr txBox="1"/>
          <p:nvPr/>
        </p:nvSpPr>
        <p:spPr>
          <a:xfrm>
            <a:off x="2503363" y="6197006"/>
            <a:ext cx="5645804" cy="369332"/>
          </a:xfrm>
          <a:prstGeom prst="rect">
            <a:avLst/>
          </a:prstGeom>
          <a:noFill/>
        </p:spPr>
        <p:txBody>
          <a:bodyPr wrap="square" rtlCol="0">
            <a:spAutoFit/>
          </a:bodyPr>
          <a:lstStyle/>
          <a:p>
            <a:r>
              <a:rPr kumimoji="1" lang="en-US" altLang="ja-JP" dirty="0" smtClean="0"/>
              <a:t>NPD</a:t>
            </a:r>
            <a:r>
              <a:rPr kumimoji="1" lang="ja-JP" altLang="en-US" dirty="0" smtClean="0"/>
              <a:t>：</a:t>
            </a:r>
            <a:r>
              <a:rPr lang="ja-JP" altLang="en-US" dirty="0"/>
              <a:t>サービスに</a:t>
            </a:r>
            <a:r>
              <a:rPr lang="ja-JP" altLang="en-US" dirty="0" smtClean="0"/>
              <a:t>は無関係なプライバシデータ</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29" name="テキスト ボックス 28"/>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35" name="テキスト ボックス 34"/>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grpSp>
        <p:nvGrpSpPr>
          <p:cNvPr id="5" name="グループ化 4"/>
          <p:cNvGrpSpPr/>
          <p:nvPr/>
        </p:nvGrpSpPr>
        <p:grpSpPr>
          <a:xfrm>
            <a:off x="503779" y="1878297"/>
            <a:ext cx="8067663" cy="4061471"/>
            <a:chOff x="436046" y="2106242"/>
            <a:chExt cx="8067663" cy="4061471"/>
          </a:xfrm>
        </p:grpSpPr>
        <p:sp>
          <p:nvSpPr>
            <p:cNvPr id="61" name="正方形/長方形 60"/>
            <p:cNvSpPr/>
            <p:nvPr/>
          </p:nvSpPr>
          <p:spPr>
            <a:xfrm>
              <a:off x="3024493" y="2401517"/>
              <a:ext cx="5479216" cy="37481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ローチャート: 順次アクセス記憶 40"/>
            <p:cNvSpPr/>
            <p:nvPr/>
          </p:nvSpPr>
          <p:spPr>
            <a:xfrm>
              <a:off x="1068555" y="2935712"/>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1050729" y="3289937"/>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43" name="図 42"/>
            <p:cNvPicPr>
              <a:picLocks noChangeAspect="1"/>
            </p:cNvPicPr>
            <p:nvPr/>
          </p:nvPicPr>
          <p:blipFill>
            <a:blip r:embed="rId2"/>
            <a:stretch>
              <a:fillRect/>
            </a:stretch>
          </p:blipFill>
          <p:spPr>
            <a:xfrm>
              <a:off x="757523" y="4714988"/>
              <a:ext cx="769758" cy="769758"/>
            </a:xfrm>
            <a:prstGeom prst="rect">
              <a:avLst/>
            </a:prstGeom>
          </p:spPr>
        </p:pic>
        <p:pic>
          <p:nvPicPr>
            <p:cNvPr id="44" name="図 43"/>
            <p:cNvPicPr>
              <a:picLocks noChangeAspect="1"/>
            </p:cNvPicPr>
            <p:nvPr/>
          </p:nvPicPr>
          <p:blipFill>
            <a:blip r:embed="rId3"/>
            <a:stretch>
              <a:fillRect/>
            </a:stretch>
          </p:blipFill>
          <p:spPr>
            <a:xfrm>
              <a:off x="1776746" y="4709166"/>
              <a:ext cx="899092" cy="833835"/>
            </a:xfrm>
            <a:prstGeom prst="rect">
              <a:avLst/>
            </a:prstGeom>
          </p:spPr>
        </p:pic>
        <p:cxnSp>
          <p:nvCxnSpPr>
            <p:cNvPr id="45" name="直線矢印コネクタ 44"/>
            <p:cNvCxnSpPr>
              <a:stCxn id="43" idx="0"/>
            </p:cNvCxnSpPr>
            <p:nvPr/>
          </p:nvCxnSpPr>
          <p:spPr>
            <a:xfrm flipV="1">
              <a:off x="1142402" y="4023686"/>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flipV="1">
              <a:off x="1686010" y="4013494"/>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フローチャート: 順次アクセス記憶 46"/>
            <p:cNvSpPr/>
            <p:nvPr/>
          </p:nvSpPr>
          <p:spPr>
            <a:xfrm>
              <a:off x="50913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8" name="テキスト ボックス 47"/>
            <p:cNvSpPr txBox="1"/>
            <p:nvPr/>
          </p:nvSpPr>
          <p:spPr>
            <a:xfrm>
              <a:off x="50735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49" name="フローチャート: 順次アクセス記憶 48"/>
            <p:cNvSpPr/>
            <p:nvPr/>
          </p:nvSpPr>
          <p:spPr>
            <a:xfrm>
              <a:off x="3529298" y="2914586"/>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0" name="テキスト ボックス 49"/>
            <p:cNvSpPr txBox="1"/>
            <p:nvPr/>
          </p:nvSpPr>
          <p:spPr>
            <a:xfrm>
              <a:off x="3511472" y="3268811"/>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51" name="図 50"/>
            <p:cNvPicPr>
              <a:picLocks noChangeAspect="1"/>
            </p:cNvPicPr>
            <p:nvPr/>
          </p:nvPicPr>
          <p:blipFill>
            <a:blip r:embed="rId2"/>
            <a:stretch>
              <a:fillRect/>
            </a:stretch>
          </p:blipFill>
          <p:spPr>
            <a:xfrm>
              <a:off x="3366650" y="4820868"/>
              <a:ext cx="769758" cy="769758"/>
            </a:xfrm>
            <a:prstGeom prst="rect">
              <a:avLst/>
            </a:prstGeom>
          </p:spPr>
        </p:pic>
        <p:pic>
          <p:nvPicPr>
            <p:cNvPr id="52" name="図 51"/>
            <p:cNvPicPr>
              <a:picLocks noChangeAspect="1"/>
            </p:cNvPicPr>
            <p:nvPr/>
          </p:nvPicPr>
          <p:blipFill>
            <a:blip r:embed="rId4">
              <a:duotone>
                <a:prstClr val="black"/>
                <a:schemeClr val="accent6">
                  <a:tint val="45000"/>
                  <a:satMod val="400000"/>
                </a:schemeClr>
              </a:duotone>
            </a:blip>
            <a:stretch>
              <a:fillRect/>
            </a:stretch>
          </p:blipFill>
          <p:spPr>
            <a:xfrm>
              <a:off x="4273461" y="4880254"/>
              <a:ext cx="798237" cy="692685"/>
            </a:xfrm>
            <a:prstGeom prst="rect">
              <a:avLst/>
            </a:prstGeom>
          </p:spPr>
        </p:pic>
        <p:pic>
          <p:nvPicPr>
            <p:cNvPr id="53" name="図 52"/>
            <p:cNvPicPr>
              <a:picLocks noChangeAspect="1"/>
            </p:cNvPicPr>
            <p:nvPr/>
          </p:nvPicPr>
          <p:blipFill>
            <a:blip r:embed="rId3"/>
            <a:stretch>
              <a:fillRect/>
            </a:stretch>
          </p:blipFill>
          <p:spPr>
            <a:xfrm>
              <a:off x="5025381" y="4788829"/>
              <a:ext cx="899092" cy="833835"/>
            </a:xfrm>
            <a:prstGeom prst="rect">
              <a:avLst/>
            </a:prstGeom>
          </p:spPr>
        </p:pic>
        <p:pic>
          <p:nvPicPr>
            <p:cNvPr id="54" name="図 53"/>
            <p:cNvPicPr>
              <a:picLocks noChangeAspect="1"/>
            </p:cNvPicPr>
            <p:nvPr/>
          </p:nvPicPr>
          <p:blipFill>
            <a:blip r:embed="rId2"/>
            <a:stretch>
              <a:fillRect/>
            </a:stretch>
          </p:blipFill>
          <p:spPr>
            <a:xfrm>
              <a:off x="5823618" y="4852906"/>
              <a:ext cx="769758" cy="769758"/>
            </a:xfrm>
            <a:prstGeom prst="rect">
              <a:avLst/>
            </a:prstGeom>
          </p:spPr>
        </p:pic>
        <p:pic>
          <p:nvPicPr>
            <p:cNvPr id="55" name="図 54"/>
            <p:cNvPicPr>
              <a:picLocks noChangeAspect="1"/>
            </p:cNvPicPr>
            <p:nvPr/>
          </p:nvPicPr>
          <p:blipFill>
            <a:blip r:embed="rId4">
              <a:duotone>
                <a:prstClr val="black"/>
                <a:schemeClr val="accent4">
                  <a:tint val="45000"/>
                  <a:satMod val="400000"/>
                </a:schemeClr>
              </a:duotone>
            </a:blip>
            <a:stretch>
              <a:fillRect/>
            </a:stretch>
          </p:blipFill>
          <p:spPr>
            <a:xfrm>
              <a:off x="6676393" y="4885626"/>
              <a:ext cx="792046" cy="687313"/>
            </a:xfrm>
            <a:prstGeom prst="rect">
              <a:avLst/>
            </a:prstGeom>
          </p:spPr>
        </p:pic>
        <p:pic>
          <p:nvPicPr>
            <p:cNvPr id="56" name="図 55"/>
            <p:cNvPicPr>
              <a:picLocks noChangeAspect="1"/>
            </p:cNvPicPr>
            <p:nvPr/>
          </p:nvPicPr>
          <p:blipFill>
            <a:blip r:embed="rId5"/>
            <a:stretch>
              <a:fillRect/>
            </a:stretch>
          </p:blipFill>
          <p:spPr>
            <a:xfrm>
              <a:off x="7619884" y="4982120"/>
              <a:ext cx="530398" cy="560881"/>
            </a:xfrm>
            <a:prstGeom prst="rect">
              <a:avLst/>
            </a:prstGeom>
          </p:spPr>
        </p:pic>
        <p:sp>
          <p:nvSpPr>
            <p:cNvPr id="57" name="角丸四角形 56"/>
            <p:cNvSpPr/>
            <p:nvPr/>
          </p:nvSpPr>
          <p:spPr>
            <a:xfrm>
              <a:off x="3131609" y="4741205"/>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直線矢印コネクタ 57"/>
            <p:cNvCxnSpPr>
              <a:endCxn id="49" idx="2"/>
            </p:cNvCxnSpPr>
            <p:nvPr/>
          </p:nvCxnSpPr>
          <p:spPr>
            <a:xfrm flipV="1">
              <a:off x="4065470" y="399236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V="1">
              <a:off x="5686056" y="4008387"/>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436046" y="2391991"/>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p:cNvSpPr/>
            <p:nvPr/>
          </p:nvSpPr>
          <p:spPr>
            <a:xfrm>
              <a:off x="539952"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63" name="角丸四角形 62"/>
            <p:cNvSpPr/>
            <p:nvPr/>
          </p:nvSpPr>
          <p:spPr>
            <a:xfrm>
              <a:off x="4550990" y="2106242"/>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64" name="フローチャート: 順次アクセス記憶 63"/>
            <p:cNvSpPr/>
            <p:nvPr/>
          </p:nvSpPr>
          <p:spPr>
            <a:xfrm>
              <a:off x="6635444" y="2926489"/>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5" name="テキスト ボックス 64"/>
            <p:cNvSpPr txBox="1"/>
            <p:nvPr/>
          </p:nvSpPr>
          <p:spPr>
            <a:xfrm>
              <a:off x="6617618" y="3280714"/>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66" name="直線矢印コネクタ 65"/>
            <p:cNvCxnSpPr/>
            <p:nvPr/>
          </p:nvCxnSpPr>
          <p:spPr>
            <a:xfrm flipV="1">
              <a:off x="7230102" y="4020290"/>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773304" y="5521382"/>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68" name="テキスト ボックス 67"/>
            <p:cNvSpPr txBox="1"/>
            <p:nvPr/>
          </p:nvSpPr>
          <p:spPr>
            <a:xfrm>
              <a:off x="3605646" y="5751720"/>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grpSp>
      <p:sp>
        <p:nvSpPr>
          <p:cNvPr id="8" name="テキスト ボックス 7"/>
          <p:cNvSpPr txBox="1"/>
          <p:nvPr/>
        </p:nvSpPr>
        <p:spPr>
          <a:xfrm>
            <a:off x="607685" y="6084851"/>
            <a:ext cx="6651559" cy="461665"/>
          </a:xfrm>
          <a:prstGeom prst="rect">
            <a:avLst/>
          </a:prstGeom>
          <a:noFill/>
        </p:spPr>
        <p:txBody>
          <a:bodyPr wrap="square" rtlCol="0">
            <a:spAutoFit/>
          </a:bodyPr>
          <a:lstStyle/>
          <a:p>
            <a:r>
              <a:rPr kumimoji="1" lang="ja-JP" altLang="en-US" sz="2400" dirty="0" smtClean="0"/>
              <a:t>維持費等を考えると相互利用可能であると予想</a:t>
            </a:r>
            <a:endParaRPr kumimoji="1" lang="ja-JP" altLang="en-US" sz="2400" dirty="0"/>
          </a:p>
        </p:txBody>
      </p:sp>
    </p:spTree>
    <p:extLst>
      <p:ext uri="{BB962C8B-B14F-4D97-AF65-F5344CB8AC3E}">
        <p14:creationId xmlns:p14="http://schemas.microsoft.com/office/powerpoint/2010/main" val="24985941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val="20000"/>
                    </a:ext>
                  </a:extLst>
                </a:gridCol>
                <a:gridCol w="1086521">
                  <a:extLst>
                    <a:ext uri="{9D8B030D-6E8A-4147-A177-3AD203B41FA5}">
                      <a16:colId xmlns:a16="http://schemas.microsoft.com/office/drawing/2014/main" val="20001"/>
                    </a:ext>
                  </a:extLst>
                </a:gridCol>
                <a:gridCol w="1086521">
                  <a:extLst>
                    <a:ext uri="{9D8B030D-6E8A-4147-A177-3AD203B41FA5}">
                      <a16:colId xmlns:a16="http://schemas.microsoft.com/office/drawing/2014/main" val="20002"/>
                    </a:ext>
                  </a:extLst>
                </a:gridCol>
                <a:gridCol w="1088222">
                  <a:extLst>
                    <a:ext uri="{9D8B030D-6E8A-4147-A177-3AD203B41FA5}">
                      <a16:colId xmlns:a16="http://schemas.microsoft.com/office/drawing/2014/main" val="20003"/>
                    </a:ext>
                  </a:extLst>
                </a:gridCol>
                <a:gridCol w="1086521">
                  <a:extLst>
                    <a:ext uri="{9D8B030D-6E8A-4147-A177-3AD203B41FA5}">
                      <a16:colId xmlns:a16="http://schemas.microsoft.com/office/drawing/2014/main" val="20004"/>
                    </a:ext>
                  </a:extLst>
                </a:gridCol>
                <a:gridCol w="1088222">
                  <a:extLst>
                    <a:ext uri="{9D8B030D-6E8A-4147-A177-3AD203B41FA5}">
                      <a16:colId xmlns:a16="http://schemas.microsoft.com/office/drawing/2014/main"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32550141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 name="角丸四角形吹き出し 4"/>
          <p:cNvSpPr/>
          <p:nvPr/>
        </p:nvSpPr>
        <p:spPr>
          <a:xfrm>
            <a:off x="3298686" y="2022250"/>
            <a:ext cx="5616714" cy="980664"/>
          </a:xfrm>
          <a:prstGeom prst="wedgeRoundRectCallout">
            <a:avLst>
              <a:gd name="adj1" fmla="val -71547"/>
              <a:gd name="adj2" fmla="val 70821"/>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100" dirty="0" smtClean="0"/>
              <a:t>コンビニのカメラにおじいちゃんが映った！</a:t>
            </a:r>
            <a:r>
              <a:rPr kumimoji="1" lang="en-US" altLang="ja-JP" sz="2100" dirty="0" smtClean="0"/>
              <a:t/>
            </a:r>
            <a:br>
              <a:rPr kumimoji="1" lang="en-US" altLang="ja-JP" sz="2100" dirty="0" smtClean="0"/>
            </a:br>
            <a:r>
              <a:rPr kumimoji="1" lang="ja-JP" altLang="en-US" sz="2100" dirty="0" smtClean="0"/>
              <a:t>今日も元気そうだ！</a:t>
            </a:r>
            <a:endParaRPr kumimoji="1" lang="ja-JP" altLang="en-US" sz="2100" dirty="0"/>
          </a:p>
        </p:txBody>
      </p:sp>
      <p:sp>
        <p:nvSpPr>
          <p:cNvPr id="56" name="角丸四角形吹き出し 55"/>
          <p:cNvSpPr/>
          <p:nvPr/>
        </p:nvSpPr>
        <p:spPr>
          <a:xfrm>
            <a:off x="3298686" y="3211415"/>
            <a:ext cx="5616714" cy="980664"/>
          </a:xfrm>
          <a:prstGeom prst="wedgeRoundRectCallout">
            <a:avLst>
              <a:gd name="adj1" fmla="val -61348"/>
              <a:gd name="adj2" fmla="val -14689"/>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交差点</a:t>
            </a:r>
            <a:r>
              <a:rPr lang="ja-JP" altLang="en-US" sz="2100" dirty="0" smtClean="0"/>
              <a:t>のカメラで道路の傷み具合がわかる！</a:t>
            </a:r>
            <a:r>
              <a:rPr lang="en-US" altLang="ja-JP" sz="2100" dirty="0" smtClean="0"/>
              <a:t/>
            </a:r>
            <a:br>
              <a:rPr lang="en-US" altLang="ja-JP" sz="2100" dirty="0" smtClean="0"/>
            </a:br>
            <a:r>
              <a:rPr lang="ja-JP" altLang="en-US" sz="2100" dirty="0" smtClean="0"/>
              <a:t>あそこを直しに行こう！</a:t>
            </a:r>
            <a:endParaRPr kumimoji="1" lang="ja-JP" altLang="en-US" sz="21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Tree>
    <p:extLst>
      <p:ext uri="{BB962C8B-B14F-4D97-AF65-F5344CB8AC3E}">
        <p14:creationId xmlns:p14="http://schemas.microsoft.com/office/powerpoint/2010/main" val="2839921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9" name="グループ化 28"/>
          <p:cNvGrpSpPr/>
          <p:nvPr/>
        </p:nvGrpSpPr>
        <p:grpSpPr>
          <a:xfrm>
            <a:off x="569934" y="3266871"/>
            <a:ext cx="2640835" cy="2526365"/>
            <a:chOff x="4076720" y="21602180"/>
            <a:chExt cx="6680074" cy="6860377"/>
          </a:xfrm>
        </p:grpSpPr>
        <p:grpSp>
          <p:nvGrpSpPr>
            <p:cNvPr id="35" name="グループ化 34"/>
            <p:cNvGrpSpPr/>
            <p:nvPr/>
          </p:nvGrpSpPr>
          <p:grpSpPr>
            <a:xfrm>
              <a:off x="4076720" y="21602180"/>
              <a:ext cx="6680074" cy="6860377"/>
              <a:chOff x="11324298" y="21372790"/>
              <a:chExt cx="6680074" cy="6860377"/>
            </a:xfrm>
          </p:grpSpPr>
          <p:sp>
            <p:nvSpPr>
              <p:cNvPr id="49"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50" name="正方形/長方形 49"/>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1" name="正方形/長方形 50"/>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52" name="正方形/長方形 51"/>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41"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テキスト ボックス 52"/>
          <p:cNvSpPr txBox="1"/>
          <p:nvPr/>
        </p:nvSpPr>
        <p:spPr>
          <a:xfrm>
            <a:off x="55498" y="83185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の普及</a:t>
            </a:r>
            <a:endParaRPr kumimoji="1" lang="ja-JP" altLang="en-US" sz="2800" dirty="0"/>
          </a:p>
        </p:txBody>
      </p:sp>
      <p:sp>
        <p:nvSpPr>
          <p:cNvPr id="54" name="テキスト ボックス 53"/>
          <p:cNvSpPr txBox="1"/>
          <p:nvPr/>
        </p:nvSpPr>
        <p:spPr>
          <a:xfrm>
            <a:off x="55498" y="1355077"/>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en-US" altLang="ja-JP" sz="2800" dirty="0" err="1" smtClean="0"/>
              <a:t>IoT</a:t>
            </a:r>
            <a:r>
              <a:rPr lang="en-US" altLang="ja-JP" sz="2800" dirty="0" smtClean="0"/>
              <a:t>) </a:t>
            </a:r>
            <a:r>
              <a:rPr lang="ja-JP" altLang="en-US" sz="2800" dirty="0" smtClean="0"/>
              <a:t>のオープン化</a:t>
            </a:r>
            <a:endParaRPr kumimoji="1" lang="ja-JP" altLang="en-US" sz="2800" dirty="0"/>
          </a:p>
        </p:txBody>
      </p:sp>
      <p:sp>
        <p:nvSpPr>
          <p:cNvPr id="57" name="角丸四角形吹き出し 56"/>
          <p:cNvSpPr/>
          <p:nvPr/>
        </p:nvSpPr>
        <p:spPr>
          <a:xfrm>
            <a:off x="3298686" y="4400580"/>
            <a:ext cx="5616714" cy="980664"/>
          </a:xfrm>
          <a:prstGeom prst="wedgeRoundRectCallout">
            <a:avLst>
              <a:gd name="adj1" fmla="val -54429"/>
              <a:gd name="adj2" fmla="val -24404"/>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100" dirty="0"/>
              <a:t>学校</a:t>
            </a:r>
            <a:r>
              <a:rPr lang="ja-JP" altLang="en-US" sz="2100" dirty="0" smtClean="0"/>
              <a:t>の前のカメラに息子が映った！</a:t>
            </a:r>
            <a:r>
              <a:rPr lang="en-US" altLang="ja-JP" sz="2100" dirty="0" smtClean="0"/>
              <a:t/>
            </a:r>
            <a:br>
              <a:rPr lang="en-US" altLang="ja-JP" sz="2100" dirty="0" smtClean="0"/>
            </a:br>
            <a:r>
              <a:rPr lang="ja-JP" altLang="en-US" sz="2100" dirty="0" smtClean="0"/>
              <a:t>今日も事故なく登校してるな！</a:t>
            </a:r>
            <a:endParaRPr kumimoji="1" lang="ja-JP" altLang="en-US" sz="2100" dirty="0"/>
          </a:p>
        </p:txBody>
      </p:sp>
      <p:sp>
        <p:nvSpPr>
          <p:cNvPr id="58" name="テキスト ボックス 57"/>
          <p:cNvSpPr txBox="1"/>
          <p:nvPr/>
        </p:nvSpPr>
        <p:spPr>
          <a:xfrm>
            <a:off x="2496862" y="5946544"/>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sp>
        <p:nvSpPr>
          <p:cNvPr id="59" name="右矢印 58"/>
          <p:cNvSpPr/>
          <p:nvPr/>
        </p:nvSpPr>
        <p:spPr>
          <a:xfrm>
            <a:off x="1877338" y="5971553"/>
            <a:ext cx="682933"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左中かっこ 6"/>
          <p:cNvSpPr/>
          <p:nvPr/>
        </p:nvSpPr>
        <p:spPr>
          <a:xfrm rot="10800000">
            <a:off x="5825702" y="905569"/>
            <a:ext cx="304800" cy="895343"/>
          </a:xfrm>
          <a:prstGeom prst="lef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テキスト ボックス 7"/>
          <p:cNvSpPr txBox="1"/>
          <p:nvPr/>
        </p:nvSpPr>
        <p:spPr>
          <a:xfrm>
            <a:off x="6443134" y="1122407"/>
            <a:ext cx="2269066" cy="461665"/>
          </a:xfrm>
          <a:prstGeom prst="rect">
            <a:avLst/>
          </a:prstGeom>
          <a:noFill/>
        </p:spPr>
        <p:txBody>
          <a:bodyPr wrap="square" rtlCol="0">
            <a:spAutoFit/>
          </a:bodyPr>
          <a:lstStyle/>
          <a:p>
            <a:r>
              <a:rPr kumimoji="1" lang="ja-JP" altLang="en-US" sz="2400" dirty="0" smtClean="0"/>
              <a:t>合わさると</a:t>
            </a:r>
            <a:r>
              <a:rPr kumimoji="1" lang="en-US" altLang="ja-JP" sz="2400" dirty="0" smtClean="0"/>
              <a:t>…</a:t>
            </a:r>
            <a:endParaRPr kumimoji="1" lang="ja-JP" altLang="en-US" sz="2400" dirty="0"/>
          </a:p>
        </p:txBody>
      </p:sp>
      <p:sp>
        <p:nvSpPr>
          <p:cNvPr id="3" name="円形吹き出し 2"/>
          <p:cNvSpPr/>
          <p:nvPr/>
        </p:nvSpPr>
        <p:spPr>
          <a:xfrm>
            <a:off x="4026535" y="2715967"/>
            <a:ext cx="4207934" cy="986398"/>
          </a:xfrm>
          <a:prstGeom prst="wedgeEllipseCallout">
            <a:avLst>
              <a:gd name="adj1" fmla="val -40918"/>
              <a:gd name="adj2" fmla="val 111360"/>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t>本研究</a:t>
            </a:r>
            <a:r>
              <a:rPr kumimoji="1" lang="ja-JP" altLang="en-US" sz="2400" dirty="0" smtClean="0"/>
              <a:t>では</a:t>
            </a:r>
            <a:r>
              <a:rPr kumimoji="1" lang="en-US" altLang="ja-JP" sz="2400" dirty="0" smtClean="0"/>
              <a:t/>
            </a:r>
            <a:br>
              <a:rPr kumimoji="1" lang="en-US" altLang="ja-JP" sz="2400" dirty="0" smtClean="0"/>
            </a:br>
            <a:r>
              <a:rPr kumimoji="1" lang="ja-JP" altLang="en-US" sz="2400" dirty="0" smtClean="0"/>
              <a:t>このサービスに着目</a:t>
            </a:r>
            <a:endParaRPr kumimoji="1" lang="ja-JP" altLang="en-US" sz="2400" dirty="0"/>
          </a:p>
        </p:txBody>
      </p:sp>
    </p:spTree>
    <p:extLst>
      <p:ext uri="{BB962C8B-B14F-4D97-AF65-F5344CB8AC3E}">
        <p14:creationId xmlns:p14="http://schemas.microsoft.com/office/powerpoint/2010/main" val="3916273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下矢印 24"/>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6" name="曲折矢印 35"/>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4" name="グループ化 3"/>
          <p:cNvGrpSpPr/>
          <p:nvPr/>
        </p:nvGrpSpPr>
        <p:grpSpPr>
          <a:xfrm>
            <a:off x="2041880" y="1539671"/>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5506732" y="1811131"/>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620" y="1613241"/>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2586557" y="1043304"/>
            <a:ext cx="1551480" cy="400110"/>
          </a:xfrm>
          <a:prstGeom prst="rect">
            <a:avLst/>
          </a:prstGeom>
          <a:noFill/>
        </p:spPr>
        <p:txBody>
          <a:bodyPr wrap="square" rtlCol="0">
            <a:spAutoFit/>
          </a:bodyPr>
          <a:lstStyle/>
          <a:p>
            <a:r>
              <a:rPr kumimoji="1" lang="ja-JP" altLang="en-US" sz="2000" dirty="0" smtClean="0"/>
              <a:t>オープン</a:t>
            </a:r>
            <a:r>
              <a:rPr kumimoji="1" lang="en-US" altLang="ja-JP" sz="2000" dirty="0" err="1" smtClean="0"/>
              <a:t>IoT</a:t>
            </a:r>
            <a:endParaRPr kumimoji="1" lang="ja-JP" altLang="en-US" sz="2000" dirty="0"/>
          </a:p>
        </p:txBody>
      </p:sp>
      <p:sp>
        <p:nvSpPr>
          <p:cNvPr id="19" name="テキスト ボックス 18"/>
          <p:cNvSpPr txBox="1"/>
          <p:nvPr/>
        </p:nvSpPr>
        <p:spPr>
          <a:xfrm>
            <a:off x="4294564" y="1037609"/>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966116" y="1024456"/>
            <a:ext cx="2564971"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見守りサービスの展開</a:t>
            </a:r>
            <a:endParaRPr kumimoji="1" lang="ja-JP" altLang="en-US" sz="2000" dirty="0">
              <a:solidFill>
                <a:srgbClr val="FF0000"/>
              </a:solidFill>
            </a:endParaRPr>
          </a:p>
        </p:txBody>
      </p:sp>
      <p:sp>
        <p:nvSpPr>
          <p:cNvPr id="31" name="テキスト ボックス 30"/>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grpSp>
        <p:nvGrpSpPr>
          <p:cNvPr id="28" name="グループ化 27"/>
          <p:cNvGrpSpPr/>
          <p:nvPr/>
        </p:nvGrpSpPr>
        <p:grpSpPr>
          <a:xfrm>
            <a:off x="199959" y="5216619"/>
            <a:ext cx="2558094" cy="1166977"/>
            <a:chOff x="194419" y="2425078"/>
            <a:chExt cx="2558094" cy="1166977"/>
          </a:xfrm>
        </p:grpSpPr>
        <p:sp>
          <p:nvSpPr>
            <p:cNvPr id="32"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34" name="テキスト ボックス 33"/>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35" name="テキスト ボックス 34"/>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Tree>
    <p:extLst>
      <p:ext uri="{BB962C8B-B14F-4D97-AF65-F5344CB8AC3E}">
        <p14:creationId xmlns:p14="http://schemas.microsoft.com/office/powerpoint/2010/main" val="1607666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3053</TotalTime>
  <Words>1690</Words>
  <Application>Microsoft Office PowerPoint</Application>
  <PresentationFormat>画面に合わせる (4:3)</PresentationFormat>
  <Paragraphs>437</Paragraphs>
  <Slides>46</Slides>
  <Notes>3</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46</vt:i4>
      </vt:variant>
    </vt:vector>
  </HeadingPairs>
  <TitlesOfParts>
    <vt:vector size="58" baseType="lpstr">
      <vt:lpstr>HGｺﾞｼｯｸM</vt:lpstr>
      <vt:lpstr>Meiryo UI</vt:lpstr>
      <vt:lpstr>ＭＳ Ｐゴシック</vt:lpstr>
      <vt:lpstr>ＭＳ 明朝</vt:lpstr>
      <vt:lpstr>游ゴシック</vt:lpstr>
      <vt:lpstr>游ゴシック Light</vt:lpstr>
      <vt:lpstr>Arial</vt:lpstr>
      <vt:lpstr>Calibri</vt:lpstr>
      <vt:lpstr>Calibri Light</vt:lpstr>
      <vt:lpstr>Cambria Math</vt:lpstr>
      <vt:lpstr>Times New Roman</vt:lpstr>
      <vt:lpstr>Office テーマ</vt:lpstr>
      <vt:lpstr>広域センサネットワークを用いたトラッキングサービスにおける サービスに不要なプライバシデータ流出比の定量評価</vt:lpstr>
      <vt:lpstr>目次</vt:lpstr>
      <vt:lpstr>研究背景</vt:lpstr>
      <vt:lpstr>研究背景</vt:lpstr>
      <vt:lpstr>研究背景</vt:lpstr>
      <vt:lpstr>研究背景</vt:lpstr>
      <vt:lpstr>研究背景</vt:lpstr>
      <vt:lpstr>研究背景</vt:lpstr>
      <vt:lpstr>研究背景</vt:lpstr>
      <vt:lpstr>研究背景</vt:lpstr>
      <vt:lpstr>既存研究</vt:lpstr>
      <vt:lpstr>既存研究</vt:lpstr>
      <vt:lpstr>研究動機</vt:lpstr>
      <vt:lpstr>研究動機</vt:lpstr>
      <vt:lpstr>シミュレーション設計</vt:lpstr>
      <vt:lpstr>シミュレーション設計</vt:lpstr>
      <vt:lpstr>シミュレーション設計</vt:lpstr>
      <vt:lpstr>シミュレーション結果</vt:lpstr>
      <vt:lpstr>まとめ</vt:lpstr>
      <vt:lpstr>PowerPoint プレゼンテーション</vt:lpstr>
      <vt:lpstr>PowerPoint プレゼンテーション</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PowerPoint プレゼンテーション</vt:lpstr>
      <vt:lpstr>考察</vt:lpstr>
      <vt:lpstr>PowerPoint プレゼンテーション</vt:lpstr>
      <vt:lpstr>前研究内容(数理モデル)</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239</cp:revision>
  <dcterms:created xsi:type="dcterms:W3CDTF">2018-06-05T10:45:52Z</dcterms:created>
  <dcterms:modified xsi:type="dcterms:W3CDTF">2019-01-25T06:14:27Z</dcterms:modified>
</cp:coreProperties>
</file>